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5"/>
    <p:sldMasterId id="2147483648" r:id="rId6"/>
    <p:sldMasterId id="2147483660" r:id="rId7"/>
  </p:sldMasterIdLst>
  <p:notesMasterIdLst>
    <p:notesMasterId r:id="rId26"/>
  </p:notesMasterIdLst>
  <p:sldIdLst>
    <p:sldId id="256" r:id="rId8"/>
    <p:sldId id="257" r:id="rId9"/>
    <p:sldId id="260" r:id="rId10"/>
    <p:sldId id="261" r:id="rId11"/>
    <p:sldId id="262" r:id="rId12"/>
    <p:sldId id="263" r:id="rId13"/>
    <p:sldId id="264" r:id="rId14"/>
    <p:sldId id="265" r:id="rId15"/>
    <p:sldId id="266" r:id="rId16"/>
    <p:sldId id="267" r:id="rId17"/>
    <p:sldId id="273" r:id="rId18"/>
    <p:sldId id="274" r:id="rId19"/>
    <p:sldId id="268" r:id="rId20"/>
    <p:sldId id="269" r:id="rId21"/>
    <p:sldId id="270" r:id="rId22"/>
    <p:sldId id="271" r:id="rId23"/>
    <p:sldId id="272" r:id="rId24"/>
    <p:sldId id="258" r:id="rId25"/>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32A3"/>
    <a:srgbClr val="1334A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140" autoAdjust="0"/>
  </p:normalViewPr>
  <p:slideViewPr>
    <p:cSldViewPr snapToGrid="0" snapToObjects="1">
      <p:cViewPr varScale="1">
        <p:scale>
          <a:sx n="114" d="100"/>
          <a:sy n="114" d="100"/>
        </p:scale>
        <p:origin x="150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F8651-3ED7-4908-89A0-BE7A233C7155}" type="datetimeFigureOut">
              <a:rPr lang="en-US" smtClean="0"/>
              <a:t>3/9/2017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4FE02-A589-41E9-8DDF-29CEE6AB9026}" type="slidenum">
              <a:rPr lang="en-US" smtClean="0"/>
              <a:t>‹#›</a:t>
            </a:fld>
            <a:endParaRPr lang="en-US"/>
          </a:p>
        </p:txBody>
      </p:sp>
    </p:spTree>
    <p:extLst>
      <p:ext uri="{BB962C8B-B14F-4D97-AF65-F5344CB8AC3E}">
        <p14:creationId xmlns:p14="http://schemas.microsoft.com/office/powerpoint/2010/main" val="3777728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ubtitle"/>
          <p:cNvSpPr>
            <a:spLocks noGrp="1"/>
          </p:cNvSpPr>
          <p:nvPr>
            <p:ph type="subTitle" idx="1"/>
          </p:nvPr>
        </p:nvSpPr>
        <p:spPr>
          <a:xfrm>
            <a:off x="1371600" y="5348694"/>
            <a:ext cx="6400800" cy="895848"/>
          </a:xfrm>
          <a:prstGeom prst="rect">
            <a:avLst/>
          </a:prstGeom>
        </p:spPr>
        <p:txBody>
          <a:bodyPr>
            <a:normAutofit/>
          </a:bodyPr>
          <a:lstStyle>
            <a:lvl1pPr marL="0" indent="0" algn="ctr">
              <a:buNone/>
              <a:defRPr sz="28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Tree>
    <p:extLst>
      <p:ext uri="{BB962C8B-B14F-4D97-AF65-F5344CB8AC3E}">
        <p14:creationId xmlns:p14="http://schemas.microsoft.com/office/powerpoint/2010/main" val="243490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33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Object">
    <p:spTree>
      <p:nvGrpSpPr>
        <p:cNvPr id="1" name=""/>
        <p:cNvGrpSpPr/>
        <p:nvPr/>
      </p:nvGrpSpPr>
      <p:grpSpPr>
        <a:xfrm>
          <a:off x="0" y="0"/>
          <a:ext cx="0" cy="0"/>
          <a:chOff x="0" y="0"/>
          <a:chExt cx="0" cy="0"/>
        </a:xfrm>
      </p:grpSpPr>
      <p:sp>
        <p:nvSpPr>
          <p:cNvPr id="3" name="Text"/>
          <p:cNvSpPr>
            <a:spLocks noGrp="1"/>
          </p:cNvSpPr>
          <p:nvPr>
            <p:ph idx="1"/>
          </p:nvPr>
        </p:nvSpPr>
        <p:spPr>
          <a:xfrm>
            <a:off x="457200" y="1620000"/>
            <a:ext cx="8229600" cy="4500000"/>
          </a:xfrm>
          <a:prstGeom prst="rect">
            <a:avLst/>
          </a:prstGeom>
        </p:spPr>
        <p:txBody>
          <a:bodyPr>
            <a:normAutofit/>
          </a:bodyPr>
          <a:lstStyle>
            <a:lvl1pPr>
              <a:defRPr/>
            </a:lvl1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le"/>
          <p:cNvSpPr>
            <a:spLocks noGrp="1"/>
          </p:cNvSpPr>
          <p:nvPr>
            <p:ph type="title"/>
          </p:nvPr>
        </p:nvSpPr>
        <p:spPr>
          <a:xfrm>
            <a:off x="0" y="360000"/>
            <a:ext cx="9144000" cy="956058"/>
          </a:xfrm>
          <a:prstGeom prst="rect">
            <a:avLst/>
          </a:prstGeom>
          <a:solidFill>
            <a:srgbClr val="1532A3"/>
          </a:solidFill>
        </p:spPr>
        <p:txBody>
          <a:bodyPr>
            <a:normAutofit/>
          </a:bodyPr>
          <a:lstStyle/>
          <a:p>
            <a:r>
              <a:rPr lang="en-US"/>
              <a:t>Click to edit Master title style</a:t>
            </a:r>
            <a:endParaRPr lang="nl-NL" dirty="0"/>
          </a:p>
        </p:txBody>
      </p:sp>
    </p:spTree>
    <p:extLst>
      <p:ext uri="{BB962C8B-B14F-4D97-AF65-F5344CB8AC3E}">
        <p14:creationId xmlns:p14="http://schemas.microsoft.com/office/powerpoint/2010/main" val="66527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ast">
    <p:spTree>
      <p:nvGrpSpPr>
        <p:cNvPr id="1" name=""/>
        <p:cNvGrpSpPr/>
        <p:nvPr/>
      </p:nvGrpSpPr>
      <p:grpSpPr>
        <a:xfrm>
          <a:off x="0" y="0"/>
          <a:ext cx="0" cy="0"/>
          <a:chOff x="0" y="0"/>
          <a:chExt cx="0" cy="0"/>
        </a:xfrm>
      </p:grpSpPr>
      <p:sp>
        <p:nvSpPr>
          <p:cNvPr id="2" name="Title"/>
          <p:cNvSpPr>
            <a:spLocks noGrp="1"/>
          </p:cNvSpPr>
          <p:nvPr>
            <p:ph type="title"/>
          </p:nvPr>
        </p:nvSpPr>
        <p:spPr>
          <a:xfrm>
            <a:off x="-11714" y="294687"/>
            <a:ext cx="9155714" cy="957600"/>
          </a:xfrm>
          <a:prstGeom prst="rect">
            <a:avLst/>
          </a:prstGeom>
          <a:solidFill>
            <a:srgbClr val="1532A3"/>
          </a:solidFill>
        </p:spPr>
        <p:txBody>
          <a:bodyPr anchor="ctr">
            <a:normAutofit/>
          </a:bodyPr>
          <a:lstStyle>
            <a:lvl1pPr algn="ctr">
              <a:defRPr sz="3200" b="0"/>
            </a:lvl1pPr>
          </a:lstStyle>
          <a:p>
            <a:r>
              <a:rPr lang="en-US"/>
              <a:t>Click to edit Master title style</a:t>
            </a:r>
            <a:endParaRPr lang="nl-NL" dirty="0"/>
          </a:p>
        </p:txBody>
      </p:sp>
    </p:spTree>
    <p:extLst>
      <p:ext uri="{BB962C8B-B14F-4D97-AF65-F5344CB8AC3E}">
        <p14:creationId xmlns:p14="http://schemas.microsoft.com/office/powerpoint/2010/main" val="365705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Object">
    <p:bg>
      <p:bgPr>
        <a:blipFill>
          <a:blip r:embed="rId2">
            <a:duotone>
              <a:prstClr val="black"/>
              <a:srgbClr val="1532A3">
                <a:tint val="45000"/>
                <a:satMod val="400000"/>
              </a:srgbClr>
            </a:duotone>
            <a:alphaModFix amt="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195943" y="4947557"/>
            <a:ext cx="914400" cy="914400"/>
          </a:xfrm>
          <a:prstGeom prst="rect">
            <a:avLst/>
          </a:prstGeom>
          <a:noFill/>
        </p:spPr>
        <p:txBody>
          <a:bodyPr wrap="none" rtlCol="0">
            <a:normAutofit/>
          </a:bodyPr>
          <a:lstStyle/>
          <a:p>
            <a:endParaRPr lang="en-US" sz="2800" dirty="0">
              <a:solidFill>
                <a:schemeClr val="tx1">
                  <a:lumMod val="75000"/>
                  <a:lumOff val="25000"/>
                </a:schemeClr>
              </a:solidFill>
              <a:latin typeface="Helvetica Neue Light"/>
            </a:endParaRPr>
          </a:p>
        </p:txBody>
      </p:sp>
    </p:spTree>
    <p:extLst>
      <p:ext uri="{BB962C8B-B14F-4D97-AF65-F5344CB8AC3E}">
        <p14:creationId xmlns:p14="http://schemas.microsoft.com/office/powerpoint/2010/main" val="15190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
        <p:nvSpPr>
          <p:cNvPr id="4" name="Text Right"/>
          <p:cNvSpPr>
            <a:spLocks noGrp="1"/>
          </p:cNvSpPr>
          <p:nvPr>
            <p:ph sz="half" idx="2"/>
          </p:nvPr>
        </p:nvSpPr>
        <p:spPr>
          <a:xfrm>
            <a:off x="4579200" y="1620000"/>
            <a:ext cx="4204800" cy="45000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3" name="Text Left"/>
          <p:cNvSpPr>
            <a:spLocks noGrp="1"/>
          </p:cNvSpPr>
          <p:nvPr>
            <p:ph sz="half" idx="1"/>
          </p:nvPr>
        </p:nvSpPr>
        <p:spPr>
          <a:xfrm>
            <a:off x="145143" y="1620000"/>
            <a:ext cx="4205514" cy="45000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3769257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Objects with Title">
    <p:spTree>
      <p:nvGrpSpPr>
        <p:cNvPr id="1" name=""/>
        <p:cNvGrpSpPr/>
        <p:nvPr/>
      </p:nvGrpSpPr>
      <p:grpSpPr>
        <a:xfrm>
          <a:off x="0" y="0"/>
          <a:ext cx="0" cy="0"/>
          <a:chOff x="0" y="0"/>
          <a:chExt cx="0" cy="0"/>
        </a:xfrm>
      </p:grpSpPr>
      <p:sp>
        <p:nvSpPr>
          <p:cNvPr id="4" name="Text Right"/>
          <p:cNvSpPr>
            <a:spLocks noGrp="1"/>
          </p:cNvSpPr>
          <p:nvPr>
            <p:ph sz="half" idx="2"/>
          </p:nvPr>
        </p:nvSpPr>
        <p:spPr>
          <a:xfrm>
            <a:off x="4579200" y="2167180"/>
            <a:ext cx="4204800" cy="3952820"/>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9" name="Subtitle Right"/>
          <p:cNvSpPr>
            <a:spLocks noGrp="1"/>
          </p:cNvSpPr>
          <p:nvPr>
            <p:ph type="body" idx="14"/>
          </p:nvPr>
        </p:nvSpPr>
        <p:spPr>
          <a:xfrm>
            <a:off x="4579200" y="1527418"/>
            <a:ext cx="4205514" cy="639762"/>
          </a:xfrm>
          <a:prstGeom prst="rect">
            <a:avLst/>
          </a:prstGeom>
        </p:spPr>
        <p:txBody>
          <a:bodyPr anchor="b">
            <a:normAutofit/>
          </a:bodyPr>
          <a:lstStyle>
            <a:lvl1pPr marL="0" indent="0">
              <a:buNone/>
              <a:defRPr sz="2400" b="1">
                <a:solidFill>
                  <a:schemeClr val="tx1">
                    <a:lumMod val="75000"/>
                    <a:lumOff val="25000"/>
                  </a:schemeClr>
                </a:solidFill>
                <a:latin typeface="Helvetica Neue Light"/>
              </a:defRPr>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noProof="0" dirty="0"/>
              <a:t>Click to edit Master text styles</a:t>
            </a:r>
          </a:p>
        </p:txBody>
      </p:sp>
      <p:sp>
        <p:nvSpPr>
          <p:cNvPr id="3" name="Text Left"/>
          <p:cNvSpPr>
            <a:spLocks noGrp="1"/>
          </p:cNvSpPr>
          <p:nvPr>
            <p:ph sz="half" idx="1"/>
          </p:nvPr>
        </p:nvSpPr>
        <p:spPr>
          <a:xfrm>
            <a:off x="145143" y="2174874"/>
            <a:ext cx="4205514" cy="3945125"/>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8" name="Subtitle Left"/>
          <p:cNvSpPr>
            <a:spLocks noGrp="1"/>
          </p:cNvSpPr>
          <p:nvPr>
            <p:ph type="body" idx="13"/>
          </p:nvPr>
        </p:nvSpPr>
        <p:spPr>
          <a:xfrm>
            <a:off x="145143" y="1528640"/>
            <a:ext cx="4205514" cy="639762"/>
          </a:xfrm>
          <a:prstGeom prst="rect">
            <a:avLst/>
          </a:prstGeom>
        </p:spPr>
        <p:txBody>
          <a:bodyPr anchor="b">
            <a:normAutofit/>
          </a:bodyPr>
          <a:lstStyle>
            <a:lvl1pPr marL="0" indent="0">
              <a:buNone/>
              <a:defRPr sz="2400" b="1">
                <a:solidFill>
                  <a:schemeClr val="tx1">
                    <a:lumMod val="75000"/>
                    <a:lumOff val="25000"/>
                  </a:schemeClr>
                </a:solidFill>
                <a:latin typeface="Helvetica Neue Light"/>
              </a:defRPr>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noProof="0" dirty="0"/>
              <a:t>Click to edit Master text styles</a:t>
            </a:r>
          </a:p>
        </p:txBody>
      </p:sp>
      <p:sp>
        <p:nvSpPr>
          <p:cNvPr id="2" name="Title"/>
          <p:cNvSpPr>
            <a:spLocks noGrp="1"/>
          </p:cNvSpPr>
          <p:nvPr>
            <p:ph type="title"/>
          </p:nvPr>
        </p:nvSpPr>
        <p:spPr>
          <a:xfrm>
            <a:off x="0" y="360000"/>
            <a:ext cx="9144000" cy="956058"/>
          </a:xfrm>
          <a:prstGeom prst="rect">
            <a:avLst/>
          </a:prstGeom>
        </p:spPr>
        <p:txBody>
          <a:bodyPr>
            <a:normAutofit/>
          </a:bodyPr>
          <a:lstStyle/>
          <a:p>
            <a:r>
              <a:rPr lang="en-US" dirty="0"/>
              <a:t>Click to edit Master title style</a:t>
            </a:r>
            <a:endParaRPr lang="nl-NL" dirty="0"/>
          </a:p>
        </p:txBody>
      </p:sp>
    </p:spTree>
    <p:extLst>
      <p:ext uri="{BB962C8B-B14F-4D97-AF65-F5344CB8AC3E}">
        <p14:creationId xmlns:p14="http://schemas.microsoft.com/office/powerpoint/2010/main" val="111498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le"/>
          <p:cNvSpPr>
            <a:spLocks noGrp="1"/>
          </p:cNvSpPr>
          <p:nvPr>
            <p:ph type="title"/>
          </p:nvPr>
        </p:nvSpPr>
        <p:spPr>
          <a:xfrm>
            <a:off x="0" y="2775110"/>
            <a:ext cx="9144000" cy="956058"/>
          </a:xfrm>
          <a:prstGeom prst="rect">
            <a:avLst/>
          </a:prstGeom>
        </p:spPr>
        <p:txBody>
          <a:bodyPr>
            <a:normAutofit/>
          </a:bodyPr>
          <a:lstStyle/>
          <a:p>
            <a:r>
              <a:rPr lang="en-US" dirty="0"/>
              <a:t>Click to edit Master title style</a:t>
            </a:r>
            <a:endParaRPr lang="nl-NL" dirty="0"/>
          </a:p>
        </p:txBody>
      </p:sp>
    </p:spTree>
    <p:extLst>
      <p:ext uri="{BB962C8B-B14F-4D97-AF65-F5344CB8AC3E}">
        <p14:creationId xmlns:p14="http://schemas.microsoft.com/office/powerpoint/2010/main" val="1851279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Caption"/>
          <p:cNvSpPr>
            <a:spLocks noGrp="1"/>
          </p:cNvSpPr>
          <p:nvPr>
            <p:ph type="body" sz="half" idx="2"/>
          </p:nvPr>
        </p:nvSpPr>
        <p:spPr>
          <a:xfrm>
            <a:off x="0" y="6060835"/>
            <a:ext cx="9143999" cy="284096"/>
          </a:xfrm>
          <a:prstGeom prst="rect">
            <a:avLst/>
          </a:prstGeom>
        </p:spPr>
        <p:txBody>
          <a:bodyPr>
            <a:normAutofit/>
          </a:bodyPr>
          <a:lstStyle>
            <a:lvl1pPr marL="0" indent="0" algn="ctr">
              <a:buNone/>
              <a:defRPr sz="1400">
                <a:solidFill>
                  <a:schemeClr val="tx1">
                    <a:lumMod val="75000"/>
                    <a:lumOff val="25000"/>
                  </a:schemeClr>
                </a:solidFill>
                <a:latin typeface="Helvetica Neue Light"/>
              </a:defRPr>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en-US" noProof="0" dirty="0"/>
              <a:t>Click to edit Master text styles</a:t>
            </a:r>
          </a:p>
        </p:txBody>
      </p:sp>
      <p:sp>
        <p:nvSpPr>
          <p:cNvPr id="3" name="Picture"/>
          <p:cNvSpPr>
            <a:spLocks noGrp="1"/>
          </p:cNvSpPr>
          <p:nvPr>
            <p:ph type="pic" idx="1"/>
          </p:nvPr>
        </p:nvSpPr>
        <p:spPr>
          <a:xfrm>
            <a:off x="0" y="1471014"/>
            <a:ext cx="9155714" cy="4589821"/>
          </a:xfrm>
          <a:prstGeom prst="rect">
            <a:avLst/>
          </a:prstGeo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2" name="Title"/>
          <p:cNvSpPr>
            <a:spLocks noGrp="1"/>
          </p:cNvSpPr>
          <p:nvPr>
            <p:ph type="title"/>
          </p:nvPr>
        </p:nvSpPr>
        <p:spPr>
          <a:xfrm>
            <a:off x="0" y="360000"/>
            <a:ext cx="9155714" cy="957600"/>
          </a:xfrm>
          <a:prstGeom prst="rect">
            <a:avLst/>
          </a:prstGeom>
        </p:spPr>
        <p:txBody>
          <a:bodyPr anchor="ctr">
            <a:normAutofit/>
          </a:bodyPr>
          <a:lstStyle>
            <a:lvl1pPr algn="ctr">
              <a:defRPr sz="3200" b="0"/>
            </a:lvl1pPr>
          </a:lstStyle>
          <a:p>
            <a:r>
              <a:rPr lang="en-US" dirty="0"/>
              <a:t>Click to edit Master title style</a:t>
            </a:r>
            <a:endParaRPr lang="nl-NL" dirty="0"/>
          </a:p>
        </p:txBody>
      </p:sp>
    </p:spTree>
    <p:extLst>
      <p:ext uri="{BB962C8B-B14F-4D97-AF65-F5344CB8AC3E}">
        <p14:creationId xmlns:p14="http://schemas.microsoft.com/office/powerpoint/2010/main" val="16463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s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5954"/>
            <a:ext cx="7563704" cy="5622046"/>
          </a:xfrm>
          <a:prstGeom prst="rect">
            <a:avLst/>
          </a:prstGeom>
        </p:spPr>
      </p:pic>
    </p:spTree>
    <p:extLst>
      <p:ext uri="{BB962C8B-B14F-4D97-AF65-F5344CB8AC3E}">
        <p14:creationId xmlns:p14="http://schemas.microsoft.com/office/powerpoint/2010/main" val="1674800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57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3671" y="6052459"/>
            <a:ext cx="1524000" cy="762000"/>
          </a:xfrm>
          <a:prstGeom prst="rect">
            <a:avLst/>
          </a:prstGeom>
        </p:spPr>
      </p:pic>
    </p:spTree>
    <p:extLst>
      <p:ext uri="{BB962C8B-B14F-4D97-AF65-F5344CB8AC3E}">
        <p14:creationId xmlns:p14="http://schemas.microsoft.com/office/powerpoint/2010/main" val="348645472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Lst>
  <p:txStyles>
    <p:titleStyle>
      <a:lvl1pPr algn="ctr" defTabSz="457200" rtl="0" eaLnBrk="1" latinLnBrk="0" hangingPunct="1">
        <a:spcBef>
          <a:spcPct val="0"/>
        </a:spcBef>
        <a:buNone/>
        <a:defRPr sz="3200" b="0" i="0" kern="1200" cap="all">
          <a:solidFill>
            <a:srgbClr val="FFFFFF"/>
          </a:solidFill>
          <a:effectLst>
            <a:outerShdw blurRad="31750" dir="2700000" algn="tl" rotWithShape="0">
              <a:srgbClr val="000000">
                <a:alpha val="50000"/>
              </a:srgbClr>
            </a:outerShdw>
          </a:effectLst>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2800" b="0" i="0" kern="1200">
          <a:solidFill>
            <a:schemeClr val="tx1">
              <a:lumMod val="75000"/>
              <a:lumOff val="25000"/>
            </a:schemeClr>
          </a:solidFill>
          <a:latin typeface="Helvetica Neue Light"/>
          <a:ea typeface="+mn-ea"/>
          <a:cs typeface="Helvetica Neue Light"/>
        </a:defRPr>
      </a:lvl1pPr>
      <a:lvl2pPr marL="742950" indent="-28575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2pPr>
      <a:lvl3pPr marL="11430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3pPr>
      <a:lvl4pPr marL="16002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4pPr>
      <a:lvl5pPr marL="2057400" indent="-228600" algn="l" defTabSz="457200" rtl="0" eaLnBrk="1" latinLnBrk="0" hangingPunct="1">
        <a:spcBef>
          <a:spcPct val="20000"/>
        </a:spcBef>
        <a:buSzPct val="100000"/>
        <a:buFont typeface="Arial"/>
        <a:buChar char="•"/>
        <a:defRPr sz="2400" b="0" i="0" kern="1200" baseline="0">
          <a:solidFill>
            <a:schemeClr val="tx1">
              <a:lumMod val="75000"/>
              <a:lumOff val="25000"/>
            </a:schemeClr>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57000"/>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603671" y="6052459"/>
            <a:ext cx="1524000" cy="762000"/>
          </a:xfrm>
          <a:prstGeom prst="rect">
            <a:avLst/>
          </a:prstGeom>
        </p:spPr>
      </p:pic>
      <p:sp>
        <p:nvSpPr>
          <p:cNvPr id="7" name="Title"/>
          <p:cNvSpPr txBox="1">
            <a:spLocks/>
          </p:cNvSpPr>
          <p:nvPr userDrawn="1"/>
        </p:nvSpPr>
        <p:spPr>
          <a:xfrm>
            <a:off x="-11714" y="294687"/>
            <a:ext cx="9155714" cy="957600"/>
          </a:xfrm>
          <a:prstGeom prst="rect">
            <a:avLst/>
          </a:prstGeom>
          <a:solidFill>
            <a:srgbClr val="1532A3"/>
          </a:solidFill>
        </p:spPr>
        <p:txBody>
          <a:bodyPr anchor="ctr">
            <a:normAutofit/>
          </a:bodyPr>
          <a:lstStyle>
            <a:lvl1pPr algn="ctr" defTabSz="457200" rtl="0" eaLnBrk="1" latinLnBrk="0" hangingPunct="1">
              <a:spcBef>
                <a:spcPct val="0"/>
              </a:spcBef>
              <a:buNone/>
              <a:defRPr sz="3200" b="0" i="0" kern="1200" cap="all">
                <a:solidFill>
                  <a:srgbClr val="FFFFFF"/>
                </a:solidFill>
                <a:effectLst>
                  <a:outerShdw blurRad="31750" dir="2700000" algn="tl" rotWithShape="0">
                    <a:srgbClr val="000000">
                      <a:alpha val="50000"/>
                    </a:srgbClr>
                  </a:outerShdw>
                </a:effectLst>
                <a:latin typeface="Helvetica Neue Light"/>
                <a:ea typeface="+mj-ea"/>
                <a:cs typeface="Helvetica Neue Light"/>
              </a:defRPr>
            </a:lvl1pPr>
          </a:lstStyle>
          <a:p>
            <a:r>
              <a:rPr lang="en-US"/>
              <a:t>Click to edit Master title style</a:t>
            </a:r>
            <a:endParaRPr lang="nl-NL" dirty="0"/>
          </a:p>
        </p:txBody>
      </p:sp>
    </p:spTree>
    <p:extLst>
      <p:ext uri="{BB962C8B-B14F-4D97-AF65-F5344CB8AC3E}">
        <p14:creationId xmlns:p14="http://schemas.microsoft.com/office/powerpoint/2010/main" val="231257041"/>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9" r:id="rId3"/>
    <p:sldLayoutId id="2147483654" r:id="rId4"/>
    <p:sldLayoutId id="2147483657" r:id="rId5"/>
    <p:sldLayoutId id="2147483662" r:id="rId6"/>
  </p:sldLayoutIdLst>
  <p:txStyles>
    <p:titleStyle>
      <a:lvl1pPr algn="ctr" defTabSz="457200" rtl="0" eaLnBrk="1" latinLnBrk="0" hangingPunct="1">
        <a:spcBef>
          <a:spcPct val="0"/>
        </a:spcBef>
        <a:buNone/>
        <a:defRPr sz="3200" b="0" i="0" kern="1200" cap="all">
          <a:solidFill>
            <a:srgbClr val="FFFFFF"/>
          </a:solidFill>
          <a:effectLst>
            <a:outerShdw blurRad="31750" dir="2700000" algn="tl" rotWithShape="0">
              <a:srgbClr val="000000">
                <a:alpha val="50000"/>
              </a:srgbClr>
            </a:outerShdw>
          </a:effectLst>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2800" b="0" i="0" kern="1200">
          <a:solidFill>
            <a:schemeClr val="tx1">
              <a:lumMod val="75000"/>
              <a:lumOff val="25000"/>
            </a:schemeClr>
          </a:solidFill>
          <a:latin typeface="Helvetica Neue Light"/>
          <a:ea typeface="+mn-ea"/>
          <a:cs typeface="Helvetica Neue Light"/>
        </a:defRPr>
      </a:lvl1pPr>
      <a:lvl2pPr marL="742950" indent="-28575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2pPr>
      <a:lvl3pPr marL="11430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3pPr>
      <a:lvl4pPr marL="16002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4pPr>
      <a:lvl5pPr marL="2057400" indent="-228600" algn="l" defTabSz="457200" rtl="0" eaLnBrk="1" latinLnBrk="0" hangingPunct="1">
        <a:spcBef>
          <a:spcPct val="20000"/>
        </a:spcBef>
        <a:buSzPct val="100000"/>
        <a:buFont typeface="Arial"/>
        <a:buChar char="•"/>
        <a:defRPr sz="2400" b="0" i="0" kern="1200" baseline="0">
          <a:solidFill>
            <a:schemeClr val="tx1">
              <a:lumMod val="75000"/>
              <a:lumOff val="25000"/>
            </a:schemeClr>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57000"/>
            <a:lum/>
          </a:blip>
          <a:srcRect/>
          <a:stretch>
            <a:fillRect/>
          </a:stretch>
        </a:blipFill>
        <a:effectLst/>
      </p:bgPr>
    </p:bg>
    <p:spTree>
      <p:nvGrpSpPr>
        <p:cNvPr id="1" name=""/>
        <p:cNvGrpSpPr/>
        <p:nvPr/>
      </p:nvGrpSpPr>
      <p:grpSpPr>
        <a:xfrm>
          <a:off x="0" y="0"/>
          <a:ext cx="0" cy="0"/>
          <a:chOff x="0" y="0"/>
          <a:chExt cx="0" cy="0"/>
        </a:xfrm>
      </p:grpSpPr>
      <p:pic>
        <p:nvPicPr>
          <p:cNvPr id="8" name="Logo" descr="Levi9-vecto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9200" y="6177600"/>
            <a:ext cx="648000" cy="648000"/>
          </a:xfrm>
          <a:prstGeom prst="rect">
            <a:avLst/>
          </a:prstGeom>
        </p:spPr>
      </p:pic>
    </p:spTree>
    <p:extLst>
      <p:ext uri="{BB962C8B-B14F-4D97-AF65-F5344CB8AC3E}">
        <p14:creationId xmlns:p14="http://schemas.microsoft.com/office/powerpoint/2010/main" val="2569526745"/>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3200" b="0" i="0" kern="1200" cap="all">
          <a:solidFill>
            <a:srgbClr val="FFFFFF"/>
          </a:solidFill>
          <a:effectLst>
            <a:outerShdw blurRad="31750" dir="2700000" algn="tl" rotWithShape="0">
              <a:srgbClr val="000000">
                <a:alpha val="50000"/>
              </a:srgbClr>
            </a:outerShdw>
          </a:effectLst>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2800" b="0" i="0" kern="1200">
          <a:solidFill>
            <a:schemeClr val="tx1">
              <a:lumMod val="75000"/>
              <a:lumOff val="25000"/>
            </a:schemeClr>
          </a:solidFill>
          <a:latin typeface="Helvetica Neue Light"/>
          <a:ea typeface="+mn-ea"/>
          <a:cs typeface="Helvetica Neue Light"/>
        </a:defRPr>
      </a:lvl1pPr>
      <a:lvl2pPr marL="742950" indent="-28575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2pPr>
      <a:lvl3pPr marL="11430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3pPr>
      <a:lvl4pPr marL="1600200" indent="-228600" algn="l" defTabSz="457200" rtl="0" eaLnBrk="1" latinLnBrk="0" hangingPunct="1">
        <a:spcBef>
          <a:spcPct val="20000"/>
        </a:spcBef>
        <a:buSzPct val="100000"/>
        <a:buFont typeface="Arial"/>
        <a:buChar char="•"/>
        <a:defRPr sz="2400" b="0" i="0" kern="1200">
          <a:solidFill>
            <a:schemeClr val="tx1">
              <a:lumMod val="75000"/>
              <a:lumOff val="25000"/>
            </a:schemeClr>
          </a:solidFill>
          <a:latin typeface="Helvetica Neue Light"/>
          <a:ea typeface="+mn-ea"/>
          <a:cs typeface="Helvetica Neue Light"/>
        </a:defRPr>
      </a:lvl4pPr>
      <a:lvl5pPr marL="2057400" indent="-228600" algn="l" defTabSz="457200" rtl="0" eaLnBrk="1" latinLnBrk="0" hangingPunct="1">
        <a:spcBef>
          <a:spcPct val="20000"/>
        </a:spcBef>
        <a:buSzPct val="100000"/>
        <a:buFont typeface="Arial"/>
        <a:buChar char="•"/>
        <a:defRPr sz="2400" b="0" i="0" kern="1200" baseline="0">
          <a:solidFill>
            <a:schemeClr val="tx1">
              <a:lumMod val="75000"/>
              <a:lumOff val="25000"/>
            </a:schemeClr>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tzavaliche/FiiPractic2017.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p:cNvSpPr>
            <a:spLocks noGrp="1"/>
          </p:cNvSpPr>
          <p:nvPr>
            <p:ph type="subTitle" idx="1"/>
          </p:nvPr>
        </p:nvSpPr>
        <p:spPr/>
        <p:txBody>
          <a:bodyPr>
            <a:normAutofit/>
          </a:bodyPr>
          <a:lstStyle/>
          <a:p>
            <a:r>
              <a:rPr lang="en-US" sz="3200" dirty="0" err="1">
                <a:solidFill>
                  <a:srgbClr val="1334A0"/>
                </a:solidFill>
                <a:latin typeface="+mn-lt"/>
              </a:rPr>
              <a:t>Fii</a:t>
            </a:r>
            <a:r>
              <a:rPr lang="en-US" sz="3200" dirty="0">
                <a:solidFill>
                  <a:srgbClr val="1334A0"/>
                </a:solidFill>
                <a:latin typeface="+mn-lt"/>
              </a:rPr>
              <a:t> </a:t>
            </a:r>
            <a:r>
              <a:rPr lang="en-US" sz="3200" dirty="0" err="1">
                <a:solidFill>
                  <a:srgbClr val="1334A0"/>
                </a:solidFill>
                <a:latin typeface="+mn-lt"/>
              </a:rPr>
              <a:t>Practic</a:t>
            </a:r>
            <a:endParaRPr lang="en-US" sz="3200" dirty="0">
              <a:solidFill>
                <a:srgbClr val="1334A0"/>
              </a:solidFill>
              <a:latin typeface="+mn-lt"/>
            </a:endParaRPr>
          </a:p>
        </p:txBody>
      </p:sp>
      <p:sp>
        <p:nvSpPr>
          <p:cNvPr id="8" name="Title"/>
          <p:cNvSpPr>
            <a:spLocks noGrp="1"/>
          </p:cNvSpPr>
          <p:nvPr>
            <p:ph type="title" idx="4294967295"/>
          </p:nvPr>
        </p:nvSpPr>
        <p:spPr>
          <a:xfrm>
            <a:off x="165652" y="4439478"/>
            <a:ext cx="8792818" cy="828262"/>
          </a:xfrm>
          <a:prstGeom prst="rect">
            <a:avLst/>
          </a:prstGeom>
        </p:spPr>
        <p:txBody>
          <a:bodyPr/>
          <a:lstStyle/>
          <a:p>
            <a:r>
              <a:rPr lang="en-US" sz="4400" dirty="0">
                <a:solidFill>
                  <a:srgbClr val="1334A0"/>
                </a:solidFill>
                <a:effectLst>
                  <a:outerShdw dir="2700000" algn="tl" rotWithShape="0">
                    <a:srgbClr val="000000"/>
                  </a:outerShdw>
                </a:effectLst>
                <a:latin typeface="+mj-lt"/>
              </a:rPr>
              <a:t>MICROSERVICES - </a:t>
            </a:r>
            <a:r>
              <a:rPr lang="en-US" sz="4400" dirty="0" err="1">
                <a:solidFill>
                  <a:srgbClr val="1334A0"/>
                </a:solidFill>
                <a:effectLst>
                  <a:outerShdw dir="2700000" algn="tl" rotWithShape="0">
                    <a:srgbClr val="000000"/>
                  </a:outerShdw>
                </a:effectLst>
                <a:latin typeface="+mj-lt"/>
              </a:rPr>
              <a:t>WebAPI</a:t>
            </a:r>
            <a:endParaRPr lang="en-US" sz="4400" dirty="0">
              <a:solidFill>
                <a:srgbClr val="1334A0"/>
              </a:solidFill>
              <a:effectLst>
                <a:outerShdw dir="2700000" algn="tl" rotWithShape="0">
                  <a:srgbClr val="000000"/>
                </a:outerShdw>
              </a:effectLst>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96" y="2416628"/>
            <a:ext cx="2970007" cy="1551214"/>
          </a:xfrm>
          <a:prstGeom prst="rect">
            <a:avLst/>
          </a:prstGeom>
        </p:spPr>
      </p:pic>
    </p:spTree>
    <p:extLst>
      <p:ext uri="{BB962C8B-B14F-4D97-AF65-F5344CB8AC3E}">
        <p14:creationId xmlns:p14="http://schemas.microsoft.com/office/powerpoint/2010/main" val="420761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GIT - DEMO</a:t>
            </a:r>
          </a:p>
        </p:txBody>
      </p:sp>
      <p:sp>
        <p:nvSpPr>
          <p:cNvPr id="3" name="Content Placeholder 2"/>
          <p:cNvSpPr>
            <a:spLocks noGrp="1"/>
          </p:cNvSpPr>
          <p:nvPr>
            <p:ph idx="1"/>
          </p:nvPr>
        </p:nvSpPr>
        <p:spPr/>
        <p:txBody>
          <a:bodyPr/>
          <a:lstStyle/>
          <a:p>
            <a:r>
              <a:rPr lang="en-US" dirty="0">
                <a:solidFill>
                  <a:srgbClr val="1532A3"/>
                </a:solidFill>
              </a:rPr>
              <a:t>Demo</a:t>
            </a:r>
          </a:p>
        </p:txBody>
      </p:sp>
    </p:spTree>
    <p:extLst>
      <p:ext uri="{BB962C8B-B14F-4D97-AF65-F5344CB8AC3E}">
        <p14:creationId xmlns:p14="http://schemas.microsoft.com/office/powerpoint/2010/main" val="238574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.NET Core</a:t>
            </a:r>
          </a:p>
        </p:txBody>
      </p:sp>
      <p:sp>
        <p:nvSpPr>
          <p:cNvPr id="3" name="Content Placeholder 2"/>
          <p:cNvSpPr>
            <a:spLocks noGrp="1"/>
          </p:cNvSpPr>
          <p:nvPr>
            <p:ph idx="1"/>
          </p:nvPr>
        </p:nvSpPr>
        <p:spPr/>
        <p:txBody>
          <a:bodyPr>
            <a:normAutofit/>
          </a:bodyPr>
          <a:lstStyle/>
          <a:p>
            <a:r>
              <a:rPr lang="en-US" dirty="0">
                <a:solidFill>
                  <a:srgbClr val="1532A3"/>
                </a:solidFill>
              </a:rPr>
              <a:t>Cross-platform free and open-source managed software framework similar to .NET Framework.</a:t>
            </a:r>
          </a:p>
          <a:p>
            <a:r>
              <a:rPr lang="en-US" dirty="0">
                <a:solidFill>
                  <a:srgbClr val="1532A3"/>
                </a:solidFill>
              </a:rPr>
              <a:t>Shares a subset of .NET Framework APIs, but it comes with its own API that is not part of .NET Framework</a:t>
            </a:r>
          </a:p>
          <a:p>
            <a:r>
              <a:rPr lang="en-US" dirty="0" err="1">
                <a:solidFill>
                  <a:srgbClr val="1532A3"/>
                </a:solidFill>
              </a:rPr>
              <a:t>CoreCLR</a:t>
            </a:r>
            <a:r>
              <a:rPr lang="en-US" dirty="0">
                <a:solidFill>
                  <a:srgbClr val="1532A3"/>
                </a:solidFill>
              </a:rPr>
              <a:t>: a complete cross-platform runtime implementation of CLR, the virtual machine that manages the execution of .NET programs</a:t>
            </a:r>
          </a:p>
        </p:txBody>
      </p:sp>
    </p:spTree>
    <p:extLst>
      <p:ext uri="{BB962C8B-B14F-4D97-AF65-F5344CB8AC3E}">
        <p14:creationId xmlns:p14="http://schemas.microsoft.com/office/powerpoint/2010/main" val="186947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ASP.NET Core</a:t>
            </a:r>
          </a:p>
        </p:txBody>
      </p:sp>
      <p:sp>
        <p:nvSpPr>
          <p:cNvPr id="3" name="Content Placeholder 2"/>
          <p:cNvSpPr>
            <a:spLocks noGrp="1"/>
          </p:cNvSpPr>
          <p:nvPr>
            <p:ph idx="1"/>
          </p:nvPr>
        </p:nvSpPr>
        <p:spPr/>
        <p:txBody>
          <a:bodyPr>
            <a:normAutofit lnSpcReduction="10000"/>
          </a:bodyPr>
          <a:lstStyle/>
          <a:p>
            <a:r>
              <a:rPr lang="en-US" dirty="0">
                <a:solidFill>
                  <a:srgbClr val="1532A3"/>
                </a:solidFill>
              </a:rPr>
              <a:t>Free and open-source web framework</a:t>
            </a:r>
          </a:p>
          <a:p>
            <a:r>
              <a:rPr lang="en-US" dirty="0">
                <a:solidFill>
                  <a:srgbClr val="1532A3"/>
                </a:solidFill>
              </a:rPr>
              <a:t>Next gen of ASP.NET</a:t>
            </a:r>
          </a:p>
          <a:p>
            <a:r>
              <a:rPr lang="en-US" dirty="0">
                <a:solidFill>
                  <a:srgbClr val="1532A3"/>
                </a:solidFill>
              </a:rPr>
              <a:t>Modular</a:t>
            </a:r>
          </a:p>
          <a:p>
            <a:r>
              <a:rPr lang="en-US" dirty="0">
                <a:solidFill>
                  <a:srgbClr val="1532A3"/>
                </a:solidFill>
              </a:rPr>
              <a:t>Runs on full .NET Framework and the cross-platform .NET Core</a:t>
            </a:r>
          </a:p>
          <a:p>
            <a:r>
              <a:rPr lang="en-US" dirty="0">
                <a:solidFill>
                  <a:srgbClr val="1532A3"/>
                </a:solidFill>
              </a:rPr>
              <a:t>Complete rewrite of ASP.NET MVC and Web API into a single programming model</a:t>
            </a:r>
          </a:p>
          <a:p>
            <a:r>
              <a:rPr lang="en-US" dirty="0">
                <a:solidFill>
                  <a:srgbClr val="1532A3"/>
                </a:solidFill>
              </a:rPr>
              <a:t>New framework, new web stack, but still has a high degree of concept compatibility with ASP.NET MVC</a:t>
            </a:r>
          </a:p>
        </p:txBody>
      </p:sp>
    </p:spTree>
    <p:extLst>
      <p:ext uri="{BB962C8B-B14F-4D97-AF65-F5344CB8AC3E}">
        <p14:creationId xmlns:p14="http://schemas.microsoft.com/office/powerpoint/2010/main" val="130226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Web API</a:t>
            </a:r>
          </a:p>
        </p:txBody>
      </p:sp>
      <p:sp>
        <p:nvSpPr>
          <p:cNvPr id="3" name="Content Placeholder 2"/>
          <p:cNvSpPr>
            <a:spLocks noGrp="1"/>
          </p:cNvSpPr>
          <p:nvPr>
            <p:ph idx="1"/>
          </p:nvPr>
        </p:nvSpPr>
        <p:spPr/>
        <p:txBody>
          <a:bodyPr/>
          <a:lstStyle/>
          <a:p>
            <a:r>
              <a:rPr lang="en-US" dirty="0" err="1">
                <a:solidFill>
                  <a:srgbClr val="1532A3"/>
                </a:solidFill>
              </a:rPr>
              <a:t>WebAPI</a:t>
            </a:r>
            <a:r>
              <a:rPr lang="en-US" dirty="0">
                <a:solidFill>
                  <a:srgbClr val="1532A3"/>
                </a:solidFill>
              </a:rPr>
              <a:t> is defined as:</a:t>
            </a:r>
          </a:p>
          <a:p>
            <a:pPr lvl="1"/>
            <a:r>
              <a:rPr lang="en-US" dirty="0">
                <a:solidFill>
                  <a:schemeClr val="tx1"/>
                </a:solidFill>
              </a:rPr>
              <a:t>RESTful services</a:t>
            </a:r>
          </a:p>
          <a:p>
            <a:pPr lvl="1"/>
            <a:r>
              <a:rPr lang="en-US" dirty="0">
                <a:solidFill>
                  <a:schemeClr val="tx1"/>
                </a:solidFill>
              </a:rPr>
              <a:t>Use a modern HTTP programming model</a:t>
            </a:r>
          </a:p>
          <a:p>
            <a:pPr lvl="1"/>
            <a:r>
              <a:rPr lang="en-US" dirty="0">
                <a:solidFill>
                  <a:schemeClr val="tx1"/>
                </a:solidFill>
              </a:rPr>
              <a:t>Obey </a:t>
            </a:r>
            <a:r>
              <a:rPr lang="en-US" dirty="0" err="1">
                <a:solidFill>
                  <a:schemeClr val="tx1"/>
                </a:solidFill>
              </a:rPr>
              <a:t>ASP.Net</a:t>
            </a:r>
            <a:r>
              <a:rPr lang="en-US" dirty="0">
                <a:solidFill>
                  <a:schemeClr val="tx1"/>
                </a:solidFill>
              </a:rPr>
              <a:t> routes </a:t>
            </a:r>
          </a:p>
          <a:p>
            <a:pPr lvl="1"/>
            <a:r>
              <a:rPr lang="en-US" dirty="0">
                <a:solidFill>
                  <a:schemeClr val="tx1"/>
                </a:solidFill>
              </a:rPr>
              <a:t>Built-in content negotiation</a:t>
            </a:r>
          </a:p>
          <a:p>
            <a:pPr lvl="1"/>
            <a:r>
              <a:rPr lang="en-US" dirty="0">
                <a:solidFill>
                  <a:schemeClr val="tx1"/>
                </a:solidFill>
              </a:rPr>
              <a:t>Support </a:t>
            </a:r>
            <a:r>
              <a:rPr lang="en-US" dirty="0" err="1">
                <a:solidFill>
                  <a:schemeClr val="tx1"/>
                </a:solidFill>
              </a:rPr>
              <a:t>ModelBinding</a:t>
            </a:r>
            <a:r>
              <a:rPr lang="en-US" dirty="0">
                <a:solidFill>
                  <a:schemeClr val="tx1"/>
                </a:solidFill>
              </a:rPr>
              <a:t> and Validation</a:t>
            </a:r>
          </a:p>
        </p:txBody>
      </p:sp>
    </p:spTree>
    <p:extLst>
      <p:ext uri="{BB962C8B-B14F-4D97-AF65-F5344CB8AC3E}">
        <p14:creationId xmlns:p14="http://schemas.microsoft.com/office/powerpoint/2010/main" val="300476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REST</a:t>
            </a:r>
          </a:p>
        </p:txBody>
      </p:sp>
      <p:sp>
        <p:nvSpPr>
          <p:cNvPr id="3" name="Content Placeholder 2"/>
          <p:cNvSpPr>
            <a:spLocks noGrp="1"/>
          </p:cNvSpPr>
          <p:nvPr>
            <p:ph idx="1"/>
          </p:nvPr>
        </p:nvSpPr>
        <p:spPr/>
        <p:txBody>
          <a:bodyPr/>
          <a:lstStyle/>
          <a:p>
            <a:pPr marL="0" indent="0">
              <a:buNone/>
            </a:pPr>
            <a:r>
              <a:rPr lang="en-US" dirty="0">
                <a:solidFill>
                  <a:srgbClr val="1532A3"/>
                </a:solidFill>
              </a:rPr>
              <a:t>REST stands for Representational State Transfer</a:t>
            </a:r>
          </a:p>
          <a:p>
            <a:pPr lvl="1"/>
            <a:r>
              <a:rPr lang="en-US" dirty="0">
                <a:solidFill>
                  <a:schemeClr val="tx1"/>
                </a:solidFill>
              </a:rPr>
              <a:t>Stateless</a:t>
            </a:r>
          </a:p>
          <a:p>
            <a:pPr lvl="1"/>
            <a:r>
              <a:rPr lang="en-US" dirty="0">
                <a:solidFill>
                  <a:schemeClr val="tx1"/>
                </a:solidFill>
              </a:rPr>
              <a:t>Cacheable</a:t>
            </a:r>
          </a:p>
          <a:p>
            <a:pPr lvl="1"/>
            <a:r>
              <a:rPr lang="en-US" dirty="0">
                <a:solidFill>
                  <a:schemeClr val="tx1"/>
                </a:solidFill>
              </a:rPr>
              <a:t>Embrace the HTTP protocol\Use the HTTP verbs GET, PUT, POST, DELETE</a:t>
            </a:r>
          </a:p>
          <a:p>
            <a:pPr lvl="1"/>
            <a:r>
              <a:rPr lang="en-US" dirty="0">
                <a:solidFill>
                  <a:schemeClr val="tx1"/>
                </a:solidFill>
              </a:rPr>
              <a:t>Return standard HTTP Response Codes</a:t>
            </a:r>
          </a:p>
        </p:txBody>
      </p:sp>
    </p:spTree>
    <p:extLst>
      <p:ext uri="{BB962C8B-B14F-4D97-AF65-F5344CB8AC3E}">
        <p14:creationId xmlns:p14="http://schemas.microsoft.com/office/powerpoint/2010/main" val="1270887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Programming MODEL</a:t>
            </a:r>
          </a:p>
        </p:txBody>
      </p:sp>
      <p:sp>
        <p:nvSpPr>
          <p:cNvPr id="3" name="Content Placeholder 2"/>
          <p:cNvSpPr>
            <a:spLocks noGrp="1"/>
          </p:cNvSpPr>
          <p:nvPr>
            <p:ph idx="1"/>
          </p:nvPr>
        </p:nvSpPr>
        <p:spPr/>
        <p:txBody>
          <a:bodyPr/>
          <a:lstStyle/>
          <a:p>
            <a:r>
              <a:rPr lang="en-US" dirty="0">
                <a:solidFill>
                  <a:srgbClr val="1532A3"/>
                </a:solidFill>
              </a:rPr>
              <a:t>Content is delivered through  </a:t>
            </a:r>
            <a:r>
              <a:rPr lang="en-US" dirty="0" err="1">
                <a:solidFill>
                  <a:srgbClr val="1532A3"/>
                </a:solidFill>
              </a:rPr>
              <a:t>ApiController</a:t>
            </a:r>
            <a:r>
              <a:rPr lang="en-US" dirty="0">
                <a:solidFill>
                  <a:srgbClr val="1532A3"/>
                </a:solidFill>
              </a:rPr>
              <a:t> constructs</a:t>
            </a:r>
          </a:p>
          <a:p>
            <a:r>
              <a:rPr lang="en-US" dirty="0" err="1">
                <a:solidFill>
                  <a:srgbClr val="1532A3"/>
                </a:solidFill>
              </a:rPr>
              <a:t>ActionMethods</a:t>
            </a:r>
            <a:r>
              <a:rPr lang="en-US" dirty="0">
                <a:solidFill>
                  <a:srgbClr val="1532A3"/>
                </a:solidFill>
              </a:rPr>
              <a:t> named after HTTP methods</a:t>
            </a:r>
          </a:p>
          <a:p>
            <a:r>
              <a:rPr lang="en-US" dirty="0">
                <a:solidFill>
                  <a:srgbClr val="1532A3"/>
                </a:solidFill>
              </a:rPr>
              <a:t>Routing</a:t>
            </a:r>
          </a:p>
          <a:p>
            <a:r>
              <a:rPr lang="en-US" dirty="0">
                <a:solidFill>
                  <a:srgbClr val="1532A3"/>
                </a:solidFill>
              </a:rPr>
              <a:t>Proper use of HTTP Response codes</a:t>
            </a:r>
          </a:p>
          <a:p>
            <a:pPr marL="0" indent="0">
              <a:buNone/>
            </a:pPr>
            <a:endParaRPr lang="en-US" dirty="0">
              <a:solidFill>
                <a:schemeClr val="tx1"/>
              </a:solidFill>
            </a:endParaRPr>
          </a:p>
        </p:txBody>
      </p:sp>
    </p:spTree>
    <p:extLst>
      <p:ext uri="{BB962C8B-B14F-4D97-AF65-F5344CB8AC3E}">
        <p14:creationId xmlns:p14="http://schemas.microsoft.com/office/powerpoint/2010/main" val="308448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CONTENT NEGOTIATION</a:t>
            </a:r>
          </a:p>
        </p:txBody>
      </p:sp>
      <p:sp>
        <p:nvSpPr>
          <p:cNvPr id="3" name="Content Placeholder 2"/>
          <p:cNvSpPr>
            <a:spLocks noGrp="1"/>
          </p:cNvSpPr>
          <p:nvPr>
            <p:ph idx="1"/>
          </p:nvPr>
        </p:nvSpPr>
        <p:spPr/>
        <p:txBody>
          <a:bodyPr/>
          <a:lstStyle/>
          <a:p>
            <a:r>
              <a:rPr lang="en-US" dirty="0">
                <a:solidFill>
                  <a:srgbClr val="1532A3"/>
                </a:solidFill>
              </a:rPr>
              <a:t>The type of content you request, </a:t>
            </a:r>
            <a:r>
              <a:rPr lang="en-US" dirty="0" err="1">
                <a:solidFill>
                  <a:srgbClr val="1532A3"/>
                </a:solidFill>
              </a:rPr>
              <a:t>WebAPI</a:t>
            </a:r>
            <a:r>
              <a:rPr lang="en-US" dirty="0">
                <a:solidFill>
                  <a:srgbClr val="1532A3"/>
                </a:solidFill>
              </a:rPr>
              <a:t> will output if it understands that content type</a:t>
            </a:r>
          </a:p>
          <a:p>
            <a:pPr lvl="1"/>
            <a:r>
              <a:rPr lang="en-US" dirty="0">
                <a:solidFill>
                  <a:schemeClr val="tx1"/>
                </a:solidFill>
              </a:rPr>
              <a:t>Accept: application/</a:t>
            </a:r>
            <a:r>
              <a:rPr lang="en-US" dirty="0" err="1">
                <a:solidFill>
                  <a:schemeClr val="tx1"/>
                </a:solidFill>
              </a:rPr>
              <a:t>json</a:t>
            </a:r>
            <a:endParaRPr lang="en-US" dirty="0">
              <a:solidFill>
                <a:schemeClr val="tx1"/>
              </a:solidFill>
            </a:endParaRPr>
          </a:p>
          <a:p>
            <a:pPr lvl="1"/>
            <a:r>
              <a:rPr lang="en-US" dirty="0">
                <a:solidFill>
                  <a:schemeClr val="tx1"/>
                </a:solidFill>
              </a:rPr>
              <a:t>Accept: text/xml</a:t>
            </a:r>
          </a:p>
          <a:p>
            <a:pPr marL="0" indent="0">
              <a:buNone/>
            </a:pPr>
            <a:endParaRPr lang="en-US" dirty="0">
              <a:solidFill>
                <a:schemeClr val="tx1"/>
              </a:solidFill>
            </a:endParaRPr>
          </a:p>
        </p:txBody>
      </p:sp>
    </p:spTree>
    <p:extLst>
      <p:ext uri="{BB962C8B-B14F-4D97-AF65-F5344CB8AC3E}">
        <p14:creationId xmlns:p14="http://schemas.microsoft.com/office/powerpoint/2010/main" val="155723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WEB API DEMO</a:t>
            </a:r>
          </a:p>
        </p:txBody>
      </p:sp>
      <p:sp>
        <p:nvSpPr>
          <p:cNvPr id="3" name="Content Placeholder 2"/>
          <p:cNvSpPr>
            <a:spLocks noGrp="1"/>
          </p:cNvSpPr>
          <p:nvPr>
            <p:ph idx="1"/>
          </p:nvPr>
        </p:nvSpPr>
        <p:spPr/>
        <p:txBody>
          <a:bodyPr/>
          <a:lstStyle/>
          <a:p>
            <a:r>
              <a:rPr lang="en-US" dirty="0">
                <a:solidFill>
                  <a:srgbClr val="1532A3"/>
                </a:solidFill>
              </a:rPr>
              <a:t>Demo</a:t>
            </a: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81577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p:txBody>
          <a:bodyPr>
            <a:normAutofit/>
          </a:bodyPr>
          <a:lstStyle/>
          <a:p>
            <a:r>
              <a:rPr lang="en-US" sz="4800" dirty="0">
                <a:latin typeface="+mj-lt"/>
              </a:rPr>
              <a:t>One Common Goal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256964"/>
            <a:ext cx="7498247" cy="4996879"/>
          </a:xfrm>
          <a:prstGeom prst="rect">
            <a:avLst/>
          </a:prstGeom>
        </p:spPr>
      </p:pic>
    </p:spTree>
    <p:extLst>
      <p:ext uri="{BB962C8B-B14F-4D97-AF65-F5344CB8AC3E}">
        <p14:creationId xmlns:p14="http://schemas.microsoft.com/office/powerpoint/2010/main" val="37358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cNvSpPr>
            <a:spLocks noGrp="1"/>
          </p:cNvSpPr>
          <p:nvPr>
            <p:ph idx="1"/>
          </p:nvPr>
        </p:nvSpPr>
        <p:spPr/>
        <p:txBody>
          <a:bodyPr/>
          <a:lstStyle/>
          <a:p>
            <a:r>
              <a:rPr lang="en-US" dirty="0">
                <a:solidFill>
                  <a:srgbClr val="1532A3"/>
                </a:solidFill>
                <a:latin typeface="+mn-lt"/>
              </a:rPr>
              <a:t>Recap</a:t>
            </a:r>
            <a:endParaRPr lang="en-US" dirty="0">
              <a:solidFill>
                <a:srgbClr val="1532A3"/>
              </a:solidFill>
            </a:endParaRPr>
          </a:p>
          <a:p>
            <a:pPr lvl="1"/>
            <a:r>
              <a:rPr lang="en-US" dirty="0" err="1">
                <a:solidFill>
                  <a:schemeClr val="tx1"/>
                </a:solidFill>
              </a:rPr>
              <a:t>Microservices</a:t>
            </a:r>
            <a:endParaRPr lang="en-US" dirty="0">
              <a:solidFill>
                <a:schemeClr val="tx1"/>
              </a:solidFill>
              <a:latin typeface="+mn-lt"/>
            </a:endParaRPr>
          </a:p>
          <a:p>
            <a:endParaRPr lang="en-US" dirty="0">
              <a:solidFill>
                <a:srgbClr val="1532A3"/>
              </a:solidFill>
              <a:latin typeface="+mn-lt"/>
            </a:endParaRPr>
          </a:p>
          <a:p>
            <a:r>
              <a:rPr lang="en-US" dirty="0">
                <a:solidFill>
                  <a:srgbClr val="1532A3"/>
                </a:solidFill>
                <a:latin typeface="+mn-lt"/>
              </a:rPr>
              <a:t>GIT</a:t>
            </a:r>
          </a:p>
          <a:p>
            <a:r>
              <a:rPr lang="en-US" dirty="0" err="1">
                <a:solidFill>
                  <a:srgbClr val="1532A3"/>
                </a:solidFill>
                <a:latin typeface="+mn-lt"/>
              </a:rPr>
              <a:t>WebApi</a:t>
            </a:r>
            <a:endParaRPr lang="en-US" dirty="0">
              <a:solidFill>
                <a:srgbClr val="1532A3"/>
              </a:solidFill>
              <a:latin typeface="+mn-lt"/>
            </a:endParaRPr>
          </a:p>
        </p:txBody>
      </p:sp>
      <p:sp>
        <p:nvSpPr>
          <p:cNvPr id="2" name="Title"/>
          <p:cNvSpPr>
            <a:spLocks noGrp="1"/>
          </p:cNvSpPr>
          <p:nvPr>
            <p:ph type="title"/>
          </p:nvPr>
        </p:nvSpPr>
        <p:spPr/>
        <p:txBody>
          <a:bodyPr>
            <a:normAutofit/>
          </a:bodyPr>
          <a:lstStyle/>
          <a:p>
            <a:r>
              <a:rPr lang="en-US" sz="4800" dirty="0">
                <a:latin typeface="+mj-lt"/>
              </a:rPr>
              <a:t>INTRODUCTION</a:t>
            </a:r>
          </a:p>
        </p:txBody>
      </p:sp>
    </p:spTree>
    <p:extLst>
      <p:ext uri="{BB962C8B-B14F-4D97-AF65-F5344CB8AC3E}">
        <p14:creationId xmlns:p14="http://schemas.microsoft.com/office/powerpoint/2010/main" val="50831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cNvSpPr>
            <a:spLocks noGrp="1"/>
          </p:cNvSpPr>
          <p:nvPr>
            <p:ph idx="1"/>
          </p:nvPr>
        </p:nvSpPr>
        <p:spPr/>
        <p:txBody>
          <a:bodyPr/>
          <a:lstStyle/>
          <a:p>
            <a:r>
              <a:rPr lang="en-US" dirty="0">
                <a:solidFill>
                  <a:srgbClr val="1532A3"/>
                </a:solidFill>
                <a:latin typeface="+mn-lt"/>
              </a:rPr>
              <a:t>Each </a:t>
            </a:r>
            <a:r>
              <a:rPr lang="en-US" dirty="0" err="1">
                <a:solidFill>
                  <a:srgbClr val="1532A3"/>
                </a:solidFill>
                <a:latin typeface="+mn-lt"/>
              </a:rPr>
              <a:t>microservice</a:t>
            </a:r>
            <a:r>
              <a:rPr lang="en-US" dirty="0">
                <a:solidFill>
                  <a:srgbClr val="1532A3"/>
                </a:solidFill>
                <a:latin typeface="+mn-lt"/>
              </a:rPr>
              <a:t> is relatively small</a:t>
            </a:r>
          </a:p>
          <a:p>
            <a:r>
              <a:rPr lang="en-US" dirty="0">
                <a:solidFill>
                  <a:srgbClr val="1532A3"/>
                </a:solidFill>
                <a:latin typeface="+mn-lt"/>
              </a:rPr>
              <a:t>Each service can be deployed independently of other services</a:t>
            </a:r>
          </a:p>
          <a:p>
            <a:r>
              <a:rPr lang="en-US" dirty="0" err="1">
                <a:solidFill>
                  <a:srgbClr val="1532A3"/>
                </a:solidFill>
                <a:latin typeface="+mn-lt"/>
              </a:rPr>
              <a:t>Microservice</a:t>
            </a:r>
            <a:r>
              <a:rPr lang="en-US" dirty="0">
                <a:solidFill>
                  <a:srgbClr val="1532A3"/>
                </a:solidFill>
                <a:latin typeface="+mn-lt"/>
              </a:rPr>
              <a:t> architecture makes it easier to scale development</a:t>
            </a:r>
          </a:p>
          <a:p>
            <a:r>
              <a:rPr lang="en-US" dirty="0" err="1">
                <a:solidFill>
                  <a:srgbClr val="1532A3"/>
                </a:solidFill>
                <a:latin typeface="+mn-lt"/>
              </a:rPr>
              <a:t>Microservice</a:t>
            </a:r>
            <a:r>
              <a:rPr lang="en-US" dirty="0">
                <a:solidFill>
                  <a:srgbClr val="1532A3"/>
                </a:solidFill>
                <a:latin typeface="+mn-lt"/>
              </a:rPr>
              <a:t> architecture also improves fault isolation</a:t>
            </a:r>
          </a:p>
          <a:p>
            <a:r>
              <a:rPr lang="en-US" dirty="0">
                <a:solidFill>
                  <a:srgbClr val="1532A3"/>
                </a:solidFill>
                <a:latin typeface="+mn-lt"/>
              </a:rPr>
              <a:t>The </a:t>
            </a:r>
            <a:r>
              <a:rPr lang="en-US" dirty="0" err="1">
                <a:solidFill>
                  <a:srgbClr val="1532A3"/>
                </a:solidFill>
                <a:latin typeface="+mn-lt"/>
              </a:rPr>
              <a:t>microservice</a:t>
            </a:r>
            <a:r>
              <a:rPr lang="en-US" dirty="0">
                <a:solidFill>
                  <a:srgbClr val="1532A3"/>
                </a:solidFill>
                <a:latin typeface="+mn-lt"/>
              </a:rPr>
              <a:t> architecture eliminates any long-term commitment to a technology stack</a:t>
            </a:r>
          </a:p>
        </p:txBody>
      </p:sp>
      <p:sp>
        <p:nvSpPr>
          <p:cNvPr id="2" name="Title"/>
          <p:cNvSpPr>
            <a:spLocks noGrp="1"/>
          </p:cNvSpPr>
          <p:nvPr>
            <p:ph type="title"/>
          </p:nvPr>
        </p:nvSpPr>
        <p:spPr/>
        <p:txBody>
          <a:bodyPr>
            <a:normAutofit/>
          </a:bodyPr>
          <a:lstStyle/>
          <a:p>
            <a:r>
              <a:rPr lang="en-US" sz="4800" dirty="0">
                <a:latin typeface="+mj-lt"/>
              </a:rPr>
              <a:t>MICROSERVICES ADVANTAGES</a:t>
            </a:r>
          </a:p>
        </p:txBody>
      </p:sp>
    </p:spTree>
    <p:extLst>
      <p:ext uri="{BB962C8B-B14F-4D97-AF65-F5344CB8AC3E}">
        <p14:creationId xmlns:p14="http://schemas.microsoft.com/office/powerpoint/2010/main" val="1898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cNvSpPr>
            <a:spLocks noGrp="1"/>
          </p:cNvSpPr>
          <p:nvPr>
            <p:ph idx="1"/>
          </p:nvPr>
        </p:nvSpPr>
        <p:spPr/>
        <p:txBody>
          <a:bodyPr>
            <a:normAutofit fontScale="77500" lnSpcReduction="20000"/>
          </a:bodyPr>
          <a:lstStyle/>
          <a:p>
            <a:r>
              <a:rPr lang="en-US" dirty="0">
                <a:solidFill>
                  <a:srgbClr val="1532A3"/>
                </a:solidFill>
                <a:latin typeface="+mn-lt"/>
              </a:rPr>
              <a:t>Developers must deal with the additional complexity of creating a distributed system. Developers must implement an inter-process communication mechanism</a:t>
            </a:r>
          </a:p>
          <a:p>
            <a:r>
              <a:rPr lang="en-US" dirty="0">
                <a:solidFill>
                  <a:srgbClr val="1532A3"/>
                </a:solidFill>
                <a:latin typeface="+mn-lt"/>
              </a:rPr>
              <a:t>The </a:t>
            </a:r>
            <a:r>
              <a:rPr lang="en-US" dirty="0" err="1">
                <a:solidFill>
                  <a:srgbClr val="1532A3"/>
                </a:solidFill>
                <a:latin typeface="+mn-lt"/>
              </a:rPr>
              <a:t>microservice</a:t>
            </a:r>
            <a:r>
              <a:rPr lang="en-US" dirty="0">
                <a:solidFill>
                  <a:srgbClr val="1532A3"/>
                </a:solidFill>
                <a:latin typeface="+mn-lt"/>
              </a:rPr>
              <a:t> architecture also introduces significant operational complexity. There are many more moving parts – multiple instances of different types of service – that must be managed in production.</a:t>
            </a:r>
          </a:p>
          <a:p>
            <a:r>
              <a:rPr lang="en-US" dirty="0">
                <a:solidFill>
                  <a:srgbClr val="1532A3"/>
                </a:solidFill>
                <a:latin typeface="+mn-lt"/>
              </a:rPr>
              <a:t>Deploying features that span multiple services requires careful coordination between the various development teams.</a:t>
            </a:r>
          </a:p>
          <a:p>
            <a:r>
              <a:rPr lang="en-US" dirty="0">
                <a:solidFill>
                  <a:srgbClr val="1532A3"/>
                </a:solidFill>
                <a:latin typeface="+mn-lt"/>
              </a:rPr>
              <a:t>Deciding at what point during the lifecycle of the application you should use this architecture. When developing the first version of an application, you often do not have the problems that this architecture solves. Moreover, using an elaborate, distributed architecture will slow down development.</a:t>
            </a:r>
          </a:p>
        </p:txBody>
      </p:sp>
      <p:sp>
        <p:nvSpPr>
          <p:cNvPr id="2" name="Title"/>
          <p:cNvSpPr>
            <a:spLocks noGrp="1"/>
          </p:cNvSpPr>
          <p:nvPr>
            <p:ph type="title"/>
          </p:nvPr>
        </p:nvSpPr>
        <p:spPr/>
        <p:txBody>
          <a:bodyPr>
            <a:normAutofit/>
          </a:bodyPr>
          <a:lstStyle/>
          <a:p>
            <a:r>
              <a:rPr lang="en-US" sz="4800" dirty="0">
                <a:latin typeface="+mj-lt"/>
              </a:rPr>
              <a:t>MICROSERVICES DISADVANTAGES</a:t>
            </a:r>
          </a:p>
        </p:txBody>
      </p:sp>
    </p:spTree>
    <p:extLst>
      <p:ext uri="{BB962C8B-B14F-4D97-AF65-F5344CB8AC3E}">
        <p14:creationId xmlns:p14="http://schemas.microsoft.com/office/powerpoint/2010/main" val="347692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Communication Mechanisms</a:t>
            </a:r>
          </a:p>
        </p:txBody>
      </p:sp>
      <p:pic>
        <p:nvPicPr>
          <p:cNvPr id="4" name="Picture 2" descr="http://www.infoq.com/resource/articles/microservices-intro/en/resources/3Fi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692" y="1451550"/>
            <a:ext cx="5522163" cy="45005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0800000" flipV="1">
            <a:off x="1502692" y="6217145"/>
            <a:ext cx="5074276" cy="276999"/>
          </a:xfrm>
          <a:prstGeom prst="rect">
            <a:avLst/>
          </a:prstGeom>
        </p:spPr>
        <p:txBody>
          <a:bodyPr wrap="square">
            <a:spAutoFit/>
          </a:bodyPr>
          <a:lstStyle/>
          <a:p>
            <a:r>
              <a:rPr lang="en-US" sz="1200" dirty="0"/>
              <a:t>http://www.infoq.com/articles/microservices-intro</a:t>
            </a:r>
          </a:p>
        </p:txBody>
      </p:sp>
    </p:spTree>
    <p:extLst>
      <p:ext uri="{BB962C8B-B14F-4D97-AF65-F5344CB8AC3E}">
        <p14:creationId xmlns:p14="http://schemas.microsoft.com/office/powerpoint/2010/main" val="212464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API GATEWAY</a:t>
            </a:r>
          </a:p>
        </p:txBody>
      </p:sp>
      <p:pic>
        <p:nvPicPr>
          <p:cNvPr id="5" name="Picture 2" descr="http://www.infoq.com/resource/articles/microservices-intro/en/resources/3Fig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500" y="1655274"/>
            <a:ext cx="5715000" cy="3790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flipV="1">
            <a:off x="1714500" y="5794280"/>
            <a:ext cx="5074276" cy="276999"/>
          </a:xfrm>
          <a:prstGeom prst="rect">
            <a:avLst/>
          </a:prstGeom>
        </p:spPr>
        <p:txBody>
          <a:bodyPr wrap="square">
            <a:spAutoFit/>
          </a:bodyPr>
          <a:lstStyle/>
          <a:p>
            <a:r>
              <a:rPr lang="en-US" sz="1200" dirty="0"/>
              <a:t>http://www.infoq.com/articles/microservices-intro</a:t>
            </a:r>
          </a:p>
        </p:txBody>
      </p:sp>
    </p:spTree>
    <p:extLst>
      <p:ext uri="{BB962C8B-B14F-4D97-AF65-F5344CB8AC3E}">
        <p14:creationId xmlns:p14="http://schemas.microsoft.com/office/powerpoint/2010/main" val="2948245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GIT</a:t>
            </a:r>
          </a:p>
        </p:txBody>
      </p:sp>
      <p:sp>
        <p:nvSpPr>
          <p:cNvPr id="3" name="Content Placeholder 2"/>
          <p:cNvSpPr>
            <a:spLocks noGrp="1"/>
          </p:cNvSpPr>
          <p:nvPr>
            <p:ph idx="1"/>
          </p:nvPr>
        </p:nvSpPr>
        <p:spPr>
          <a:xfrm>
            <a:off x="578840" y="1620000"/>
            <a:ext cx="8107960" cy="4411684"/>
          </a:xfrm>
        </p:spPr>
        <p:txBody>
          <a:bodyPr>
            <a:normAutofit lnSpcReduction="10000"/>
          </a:bodyPr>
          <a:lstStyle/>
          <a:p>
            <a:r>
              <a:rPr lang="en-US" dirty="0">
                <a:hlinkClick r:id="rId2"/>
              </a:rPr>
              <a:t>https://github.com/tzavaliche/FiiPractic2017.git</a:t>
            </a:r>
            <a:endParaRPr lang="en-US" dirty="0"/>
          </a:p>
          <a:p>
            <a:r>
              <a:rPr lang="en-US" dirty="0">
                <a:solidFill>
                  <a:srgbClr val="1532A3"/>
                </a:solidFill>
              </a:rPr>
              <a:t>Install GitHub Desktop or </a:t>
            </a:r>
            <a:r>
              <a:rPr lang="en-US" dirty="0" err="1">
                <a:solidFill>
                  <a:srgbClr val="1532A3"/>
                </a:solidFill>
              </a:rPr>
              <a:t>SourceTree</a:t>
            </a:r>
            <a:r>
              <a:rPr lang="en-US" dirty="0">
                <a:solidFill>
                  <a:srgbClr val="1532A3"/>
                </a:solidFill>
              </a:rPr>
              <a:t> or </a:t>
            </a:r>
            <a:r>
              <a:rPr lang="en-US" dirty="0" err="1">
                <a:solidFill>
                  <a:srgbClr val="1532A3"/>
                </a:solidFill>
              </a:rPr>
              <a:t>GitExtensions</a:t>
            </a:r>
            <a:endParaRPr lang="en-US" dirty="0">
              <a:solidFill>
                <a:srgbClr val="1532A3"/>
              </a:solidFill>
            </a:endParaRPr>
          </a:p>
          <a:p>
            <a:r>
              <a:rPr lang="en-US" dirty="0">
                <a:solidFill>
                  <a:schemeClr val="tx1"/>
                </a:solidFill>
                <a:hlinkClick r:id="rId3"/>
              </a:rPr>
              <a:t>https://desktop.github.com/</a:t>
            </a:r>
            <a:r>
              <a:rPr lang="en-US" dirty="0">
                <a:solidFill>
                  <a:schemeClr val="tx1"/>
                </a:solidFill>
              </a:rPr>
              <a:t> </a:t>
            </a:r>
          </a:p>
          <a:p>
            <a:r>
              <a:rPr lang="en-US" dirty="0" err="1">
                <a:solidFill>
                  <a:srgbClr val="1532A3"/>
                </a:solidFill>
              </a:rPr>
              <a:t>Git</a:t>
            </a:r>
            <a:r>
              <a:rPr lang="en-US" dirty="0">
                <a:solidFill>
                  <a:srgbClr val="1532A3"/>
                </a:solidFill>
              </a:rPr>
              <a:t> Commands:</a:t>
            </a:r>
          </a:p>
          <a:p>
            <a:pPr lvl="1"/>
            <a:r>
              <a:rPr lang="en-US" dirty="0"/>
              <a:t>Clone</a:t>
            </a:r>
          </a:p>
          <a:p>
            <a:pPr lvl="1"/>
            <a:r>
              <a:rPr lang="en-US" dirty="0"/>
              <a:t>Pull</a:t>
            </a:r>
          </a:p>
          <a:p>
            <a:pPr lvl="1"/>
            <a:r>
              <a:rPr lang="en-US" dirty="0"/>
              <a:t>Push</a:t>
            </a:r>
          </a:p>
          <a:p>
            <a:pPr lvl="1"/>
            <a:r>
              <a:rPr lang="en-US" dirty="0"/>
              <a:t>Commit</a:t>
            </a:r>
          </a:p>
          <a:p>
            <a:pPr lvl="1"/>
            <a:r>
              <a:rPr lang="en-US" dirty="0"/>
              <a:t>Branch</a:t>
            </a:r>
          </a:p>
        </p:txBody>
      </p:sp>
    </p:spTree>
    <p:extLst>
      <p:ext uri="{BB962C8B-B14F-4D97-AF65-F5344CB8AC3E}">
        <p14:creationId xmlns:p14="http://schemas.microsoft.com/office/powerpoint/2010/main" val="229513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GIT</a:t>
            </a:r>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89" y="2281881"/>
            <a:ext cx="8915928" cy="2835403"/>
          </a:xfrm>
          <a:prstGeom prst="rect">
            <a:avLst/>
          </a:prstGeom>
        </p:spPr>
      </p:pic>
    </p:spTree>
    <p:extLst>
      <p:ext uri="{BB962C8B-B14F-4D97-AF65-F5344CB8AC3E}">
        <p14:creationId xmlns:p14="http://schemas.microsoft.com/office/powerpoint/2010/main" val="118029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sz="4800" dirty="0">
                <a:latin typeface="+mj-lt"/>
              </a:rPr>
              <a:t>GIT</a:t>
            </a:r>
          </a:p>
        </p:txBody>
      </p:sp>
      <p:pic>
        <p:nvPicPr>
          <p:cNvPr id="4"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241" y="1559445"/>
            <a:ext cx="8760640" cy="4489622"/>
          </a:xfrm>
        </p:spPr>
      </p:pic>
    </p:spTree>
    <p:extLst>
      <p:ext uri="{BB962C8B-B14F-4D97-AF65-F5344CB8AC3E}">
        <p14:creationId xmlns:p14="http://schemas.microsoft.com/office/powerpoint/2010/main" val="2922033683"/>
      </p:ext>
    </p:extLst>
  </p:cSld>
  <p:clrMapOvr>
    <a:masterClrMapping/>
  </p:clrMapOvr>
</p:sld>
</file>

<file path=ppt/theme/theme1.xml><?xml version="1.0" encoding="utf-8"?>
<a:theme xmlns:a="http://schemas.openxmlformats.org/drawingml/2006/main" name="Titl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vi9 Basic presentation template_rebranding_2016.potx [Read-Only]" id="{F36893D8-C6CA-4847-BB84-0828C4386A8A}" vid="{88FA143C-8539-4074-95D5-8413C123CA6C}"/>
    </a:ext>
  </a:extLst>
</a:theme>
</file>

<file path=ppt/theme/theme2.xml><?xml version="1.0" encoding="utf-8"?>
<a:theme xmlns:a="http://schemas.openxmlformats.org/drawingml/2006/main" name="Office Thema">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rmAutofit/>
      </a:bodyPr>
      <a:lstStyle>
        <a:defPPr>
          <a:defRPr sz="2800" dirty="0" smtClean="0">
            <a:solidFill>
              <a:schemeClr val="tx1">
                <a:lumMod val="75000"/>
                <a:lumOff val="25000"/>
              </a:schemeClr>
            </a:solidFill>
            <a:latin typeface="Helvetica Neue Light"/>
          </a:defRPr>
        </a:defPPr>
      </a:lstStyle>
    </a:txDef>
  </a:objectDefaults>
  <a:extraClrSchemeLst/>
  <a:extLst>
    <a:ext uri="{05A4C25C-085E-4340-85A3-A5531E510DB2}">
      <thm15:themeFamily xmlns:thm15="http://schemas.microsoft.com/office/thememl/2012/main" name="Levi9 Basic presentation template_rebranding_2016.potx [Read-Only]" id="{F36893D8-C6CA-4847-BB84-0828C4386A8A}" vid="{DEC63086-F926-4EBA-B1FB-EDF81903D336}"/>
    </a:ext>
  </a:extLst>
</a:theme>
</file>

<file path=ppt/theme/theme3.xml><?xml version="1.0" encoding="utf-8"?>
<a:theme xmlns:a="http://schemas.openxmlformats.org/drawingml/2006/main" name="Empty 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rmAutofit/>
      </a:bodyPr>
      <a:lstStyle>
        <a:defPPr>
          <a:defRPr sz="2800" dirty="0" smtClean="0">
            <a:solidFill>
              <a:schemeClr val="tx1">
                <a:lumMod val="75000"/>
                <a:lumOff val="25000"/>
              </a:schemeClr>
            </a:solidFill>
            <a:latin typeface="Helvetica Neue Light"/>
          </a:defRPr>
        </a:defPPr>
      </a:lstStyle>
    </a:txDef>
  </a:objectDefaults>
  <a:extraClrSchemeLst/>
  <a:extLst>
    <a:ext uri="{05A4C25C-085E-4340-85A3-A5531E510DB2}">
      <thm15:themeFamily xmlns:thm15="http://schemas.microsoft.com/office/thememl/2012/main" name="Levi9 Basic presentation template_rebranding_2016.potx [Read-Only]" id="{F36893D8-C6CA-4847-BB84-0828C4386A8A}" vid="{1CDA4373-8665-4CC0-A3B3-246CAFF7CD3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emplateUrl xmlns="http://schemas.microsoft.com/sharepoint/v3" xsi:nil="true"/>
    <_SourceUrl xmlns="http://schemas.microsoft.com/sharepoint/v3" xsi:nil="true"/>
    <xd_ProgID xmlns="http://schemas.microsoft.com/sharepoint/v3" xsi:nil="true"/>
    <Order xmlns="http://schemas.microsoft.com/sharepoint/v3" xsi:nil="true"/>
    <_SharedFileIndex xmlns="http://schemas.microsoft.com/sharepoint/v3" xsi:nil="true"/>
    <MetaInfo xmlns="http://schemas.microsoft.com/sharepoint/v3" xsi:nil="true"/>
    <ContentTypeId xmlns="http://schemas.microsoft.com/sharepoint/v3">0x010100E25DA1609B7607469C1AC9B6F8A6FE9D</ContentTypeId>
    <_dlc_DocId xmlns="696890a7-2738-473a-8580-15948eca3069">Y5ANCCKZ2MDQ-10-1980</_dlc_DocId>
    <_dlc_DocIdUrl xmlns="696890a7-2738-473a-8580-15948eca3069">
      <Url>https://internal.levi9.com/_layouts/15/DocIdRedir.aspx?ID=Y5ANCCKZ2MDQ-10-1980</Url>
      <Description>Y5ANCCKZ2MDQ-10-1980</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E25DA1609B7607469C1AC9B6F8A6FE9D" ma:contentTypeVersion="2" ma:contentTypeDescription="Create a new document." ma:contentTypeScope="" ma:versionID="4a9137d238132a7f3847ed896ce73801">
  <xsd:schema xmlns:xsd="http://www.w3.org/2001/XMLSchema" xmlns:xs="http://www.w3.org/2001/XMLSchema" xmlns:p="http://schemas.microsoft.com/office/2006/metadata/properties" xmlns:ns1="http://schemas.microsoft.com/sharepoint/v3" xmlns:ns2="696890a7-2738-473a-8580-15948eca3069" targetNamespace="http://schemas.microsoft.com/office/2006/metadata/properties" ma:root="true" ma:fieldsID="cc6804599cb381d96cddd0f9a4d92b86" ns1:_="" ns2:_="">
    <xsd:import namespace="http://schemas.microsoft.com/sharepoint/v3"/>
    <xsd:import namespace="696890a7-2738-473a-8580-15948eca3069"/>
    <xsd:element name="properties">
      <xsd:complexType>
        <xsd:sequence>
          <xsd:element name="documentManagement">
            <xsd:complexType>
              <xsd:all>
                <xsd:element ref="ns1:_ModerationComments" minOccurs="0"/>
                <xsd:element ref="ns1:File_x0020_Type" minOccurs="0"/>
                <xsd:element ref="ns1:HTML_x0020_File_x0020_Type" minOccurs="0"/>
                <xsd:element ref="ns1:_SourceUrl" minOccurs="0"/>
                <xsd:element ref="ns1:_SharedFileIndex" minOccurs="0"/>
                <xsd:element ref="ns1:ContentTypeId" minOccurs="0"/>
                <xsd:element ref="ns1:TemplateUrl" minOccurs="0"/>
                <xsd:element ref="ns1:xd_ProgID" minOccurs="0"/>
                <xsd:element ref="ns1:xd_Signature" minOccurs="0"/>
                <xsd:element ref="ns1:ID" minOccurs="0"/>
                <xsd:element ref="ns1:Author" minOccurs="0"/>
                <xsd:element ref="ns1:Editor" minOccurs="0"/>
                <xsd:element ref="ns1:_HasCopyDestinations" minOccurs="0"/>
                <xsd:element ref="ns1:_CopySource" minOccurs="0"/>
                <xsd:element ref="ns1:_ModerationStatus" minOccurs="0"/>
                <xsd:element ref="ns1:FileRef" minOccurs="0"/>
                <xsd:element ref="ns1:FileDirRef" minOccurs="0"/>
                <xsd:element ref="ns1:Last_x0020_Modified" minOccurs="0"/>
                <xsd:element ref="ns1:Created_x0020_Date" minOccurs="0"/>
                <xsd:element ref="ns1:File_x0020_Size" minOccurs="0"/>
                <xsd:element ref="ns1:FSObjType" minOccurs="0"/>
                <xsd:element ref="ns1:SortBehavior" minOccurs="0"/>
                <xsd:element ref="ns1:CheckedOutUserId" minOccurs="0"/>
                <xsd:element ref="ns1:IsCheckedoutToLocal" minOccurs="0"/>
                <xsd:element ref="ns1:CheckoutUser" minOccurs="0"/>
                <xsd:element ref="ns1:UniqueId" minOccurs="0"/>
                <xsd:element ref="ns1:SyncClientId" minOccurs="0"/>
                <xsd:element ref="ns1:ProgId" minOccurs="0"/>
                <xsd:element ref="ns1:ScopeId" minOccurs="0"/>
                <xsd:element ref="ns1:VirusStatus" minOccurs="0"/>
                <xsd:element ref="ns1:CheckedOutTitle" minOccurs="0"/>
                <xsd:element ref="ns1:_CheckinComment" minOccurs="0"/>
                <xsd:element ref="ns1:MetaInfo" minOccurs="0"/>
                <xsd:element ref="ns1:_Level" minOccurs="0"/>
                <xsd:element ref="ns1:_IsCurrentVersion" minOccurs="0"/>
                <xsd:element ref="ns1:ItemChildCount" minOccurs="0"/>
                <xsd:element ref="ns1:FolderChildCount" minOccurs="0"/>
                <xsd:element ref="ns1:AppAuthor" minOccurs="0"/>
                <xsd:element ref="ns1:AppEditor" minOccurs="0"/>
                <xsd:element ref="ns1:owshiddenversion" minOccurs="0"/>
                <xsd:element ref="ns1:_UIVersion" minOccurs="0"/>
                <xsd:element ref="ns1:_UIVersionString" minOccurs="0"/>
                <xsd:element ref="ns1:InstanceID" minOccurs="0"/>
                <xsd:element ref="ns1:Order" minOccurs="0"/>
                <xsd:element ref="ns1:GUID" minOccurs="0"/>
                <xsd:element ref="ns1:WorkflowVersion" minOccurs="0"/>
                <xsd:element ref="ns1:WorkflowInstanceID" minOccurs="0"/>
                <xsd:element ref="ns1:ParentVersionString" minOccurs="0"/>
                <xsd:element ref="ns1:ParentLeafName" minOccurs="0"/>
                <xsd:element ref="ns1:DocConcurrencyNumber"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0" nillable="true" ma:displayName="Approver Comments" ma:hidden="true" ma:internalName="_ModerationComments" ma:readOnly="true">
      <xsd:simpleType>
        <xsd:restriction base="dms:Note"/>
      </xsd:simpleType>
    </xsd:element>
    <xsd:element name="File_x0020_Type" ma:index="4" nillable="true" ma:displayName="File Type" ma:hidden="true" ma:internalName="File_x0020_Type" ma:readOnly="true">
      <xsd:simpleType>
        <xsd:restriction base="dms:Text"/>
      </xsd:simpleType>
    </xsd:element>
    <xsd:element name="HTML_x0020_File_x0020_Type" ma:index="5" nillable="true" ma:displayName="HTML File Type" ma:hidden="true" ma:internalName="HTML_x0020_File_x0020_Type" ma:readOnly="true">
      <xsd:simpleType>
        <xsd:restriction base="dms:Text"/>
      </xsd:simpleType>
    </xsd:element>
    <xsd:element name="_SourceUrl" ma:index="6" nillable="true" ma:displayName="Source URL" ma:hidden="true" ma:internalName="_SourceUrl">
      <xsd:simpleType>
        <xsd:restriction base="dms:Text"/>
      </xsd:simpleType>
    </xsd:element>
    <xsd:element name="_SharedFileIndex" ma:index="7" nillable="true" ma:displayName="Shared File Index" ma:hidden="true" ma:internalName="_SharedFileIndex">
      <xsd:simpleType>
        <xsd:restriction base="dms:Text"/>
      </xsd:simpleType>
    </xsd:element>
    <xsd:element name="ContentTypeId" ma:index="9" nillable="true" ma:displayName="Content Type ID" ma:hidden="true" ma:internalName="ContentTypeId" ma:readOnly="true">
      <xsd:simpleType>
        <xsd:restriction base="dms:Unknown"/>
      </xsd:simpleType>
    </xsd:element>
    <xsd:element name="TemplateUrl" ma:index="10" nillable="true" ma:displayName="Template Link" ma:hidden="true" ma:internalName="TemplateUrl">
      <xsd:simpleType>
        <xsd:restriction base="dms:Text"/>
      </xsd:simpleType>
    </xsd:element>
    <xsd:element name="xd_ProgID" ma:index="11" nillable="true" ma:displayName="HTML File Link" ma:hidden="true" ma:internalName="xd_ProgID">
      <xsd:simpleType>
        <xsd:restriction base="dms:Text"/>
      </xsd:simpleType>
    </xsd:element>
    <xsd:element name="xd_Signature" ma:index="12" nillable="true" ma:displayName="Is Signed" ma:hidden="true" ma:internalName="xd_Signature" ma:readOnly="true">
      <xsd:simpleType>
        <xsd:restriction base="dms:Boolean"/>
      </xsd:simpleType>
    </xsd:element>
    <xsd:element name="ID" ma:index="13" nillable="true" ma:displayName="ID" ma:internalName="ID" ma:readOnly="true">
      <xsd:simpleType>
        <xsd:restriction base="dms:Unknown"/>
      </xsd:simpleType>
    </xsd:element>
    <xsd:element name="Author" ma:index="16"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8"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19" nillable="true" ma:displayName="Has Copy Destinations" ma:hidden="true" ma:internalName="_HasCopyDestinations" ma:readOnly="true">
      <xsd:simpleType>
        <xsd:restriction base="dms:Boolean"/>
      </xsd:simpleType>
    </xsd:element>
    <xsd:element name="_CopySource" ma:index="20" nillable="true" ma:displayName="Copy Source" ma:internalName="_CopySource" ma:readOnly="true">
      <xsd:simpleType>
        <xsd:restriction base="dms:Text"/>
      </xsd:simpleType>
    </xsd:element>
    <xsd:element name="_ModerationStatus" ma:index="21" nillable="true" ma:displayName="Approval Status" ma:default="0" ma:hidden="true" ma:internalName="_ModerationStatus" ma:readOnly="true">
      <xsd:simpleType>
        <xsd:restriction base="dms:Unknown"/>
      </xsd:simpleType>
    </xsd:element>
    <xsd:element name="FileRef" ma:index="22" nillable="true" ma:displayName="URL Path" ma:hidden="true" ma:list="Docs" ma:internalName="FileRef" ma:readOnly="true" ma:showField="FullUrl">
      <xsd:simpleType>
        <xsd:restriction base="dms:Lookup"/>
      </xsd:simpleType>
    </xsd:element>
    <xsd:element name="FileDirRef" ma:index="23" nillable="true" ma:displayName="Path" ma:hidden="true" ma:list="Docs" ma:internalName="FileDirRef" ma:readOnly="true" ma:showField="DirName">
      <xsd:simpleType>
        <xsd:restriction base="dms:Lookup"/>
      </xsd:simpleType>
    </xsd:element>
    <xsd:element name="Last_x0020_Modified" ma:index="24" nillable="true" ma:displayName="Modified" ma:format="TRUE" ma:hidden="true" ma:list="Docs" ma:internalName="Last_x0020_Modified" ma:readOnly="true" ma:showField="TimeLastModified">
      <xsd:simpleType>
        <xsd:restriction base="dms:Lookup"/>
      </xsd:simpleType>
    </xsd:element>
    <xsd:element name="Created_x0020_Date" ma:index="25" nillable="true" ma:displayName="Created" ma:format="TRUE" ma:hidden="true" ma:list="Docs" ma:internalName="Created_x0020_Date" ma:readOnly="true" ma:showField="TimeCreated">
      <xsd:simpleType>
        <xsd:restriction base="dms:Lookup"/>
      </xsd:simpleType>
    </xsd:element>
    <xsd:element name="File_x0020_Size" ma:index="26" nillable="true" ma:displayName="File Size" ma:format="TRUE" ma:hidden="true" ma:list="Docs" ma:internalName="File_x0020_Size" ma:readOnly="true" ma:showField="SizeInKB">
      <xsd:simpleType>
        <xsd:restriction base="dms:Lookup"/>
      </xsd:simpleType>
    </xsd:element>
    <xsd:element name="FSObjType" ma:index="27" nillable="true" ma:displayName="Item Type" ma:hidden="true" ma:list="Docs" ma:internalName="FSObjType" ma:readOnly="true" ma:showField="FSType">
      <xsd:simpleType>
        <xsd:restriction base="dms:Lookup"/>
      </xsd:simpleType>
    </xsd:element>
    <xsd:element name="SortBehavior" ma:index="28" nillable="true" ma:displayName="Sort Type" ma:hidden="true" ma:list="Docs" ma:internalName="SortBehavior" ma:readOnly="true" ma:showField="SortBehavior">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list="UserInfo" ma:internalName="CheckoutUse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SyncClientId" ma:index="34" nillable="true" ma:displayName="Client Id" ma:hidden="true" ma:list="Docs" ma:internalName="SyncClientId" ma:readOnly="true" ma:showField="SyncClientId">
      <xsd:simpleType>
        <xsd:restriction base="dms:Lookup"/>
      </xsd:simpleType>
    </xsd:element>
    <xsd:element name="ProgId" ma:index="35" nillable="true" ma:displayName="ProgId" ma:hidden="true" ma:list="Docs" ma:internalName="ProgId" ma:readOnly="true" ma:showField="ProgId">
      <xsd:simpleType>
        <xsd:restriction base="dms:Lookup"/>
      </xsd:simpleType>
    </xsd:element>
    <xsd:element name="ScopeId" ma:index="36" nillable="true" ma:displayName="ScopeId" ma:hidden="true" ma:list="Docs" ma:internalName="ScopeId" ma:readOnly="true" ma:showField="ScopeId">
      <xsd:simpleType>
        <xsd:restriction base="dms:Lookup"/>
      </xsd:simpleType>
    </xsd:element>
    <xsd:element name="VirusStatus" ma:index="37" nillable="true" ma:displayName="Virus Status" ma:format="TRUE" ma:hidden="true" ma:list="Docs" ma:internalName="VirusStatus" ma:readOnly="true" ma:showField="Size">
      <xsd:simpleType>
        <xsd:restriction base="dms:Lookup"/>
      </xsd:simpleType>
    </xsd:element>
    <xsd:element name="CheckedOutTitle" ma:index="38" nillable="true" ma:displayName="Checked Out To" ma:format="TRUE" ma:hidden="true" ma:list="Docs" ma:internalName="CheckedOutTitle" ma:readOnly="true" ma:showField="CheckedOutTitle">
      <xsd:simpleType>
        <xsd:restriction base="dms:Lookup"/>
      </xsd:simpleType>
    </xsd:element>
    <xsd:element name="_CheckinComment" ma:index="39" nillable="true" ma:displayName="Check In Comment" ma:format="TRUE" ma:list="Docs" ma:internalName="_CheckinComment" ma:readOnly="true" ma:showField="CheckinComment">
      <xsd:simpleType>
        <xsd:restriction base="dms:Lookup"/>
      </xsd:simpleType>
    </xsd:element>
    <xsd:element name="MetaInfo" ma:index="52" nillable="true" ma:displayName="Property Bag" ma:hidden="true" ma:list="Docs" ma:internalName="MetaInfo" ma:showField="MetaInfo">
      <xsd:simpleType>
        <xsd:restriction base="dms:Lookup"/>
      </xsd:simpleType>
    </xsd:element>
    <xsd:element name="_Level" ma:index="53" nillable="true" ma:displayName="Level" ma:hidden="true" ma:internalName="_Level" ma:readOnly="true">
      <xsd:simpleType>
        <xsd:restriction base="dms:Unknown"/>
      </xsd:simpleType>
    </xsd:element>
    <xsd:element name="_IsCurrentVersion" ma:index="54" nillable="true" ma:displayName="Is Current Version" ma:hidden="true" ma:internalName="_IsCurrentVersion" ma:readOnly="true">
      <xsd:simpleType>
        <xsd:restriction base="dms:Boolean"/>
      </xsd:simpleType>
    </xsd:element>
    <xsd:element name="ItemChildCount" ma:index="55" nillable="true" ma:displayName="Item Child Count" ma:hidden="true" ma:list="Docs" ma:internalName="ItemChildCount" ma:readOnly="true" ma:showField="ItemChildCount">
      <xsd:simpleType>
        <xsd:restriction base="dms:Lookup"/>
      </xsd:simpleType>
    </xsd:element>
    <xsd:element name="FolderChildCount" ma:index="56" nillable="true" ma:displayName="Folder Child Count" ma:hidden="true" ma:list="Docs" ma:internalName="FolderChildCount" ma:readOnly="true" ma:showField="FolderChildCount">
      <xsd:simpleType>
        <xsd:restriction base="dms:Lookup"/>
      </xsd:simpleType>
    </xsd:element>
    <xsd:element name="AppAuthor" ma:index="57" nillable="true" ma:displayName="App Created By" ma:list="AppPrincipals" ma:internalName="AppAuthor" ma:readOnly="true" ma:showField="Title">
      <xsd:simpleType>
        <xsd:restriction base="dms:Lookup"/>
      </xsd:simpleType>
    </xsd:element>
    <xsd:element name="AppEditor" ma:index="58" nillable="true" ma:displayName="App Modified By" ma:list="AppPrincipals" ma:internalName="AppEditor" ma:readOnly="true" ma:showField="Title">
      <xsd:simpleType>
        <xsd:restriction base="dms:Lookup"/>
      </xsd:simpleType>
    </xsd:element>
    <xsd:element name="owshiddenversion" ma:index="62" nillable="true" ma:displayName="owshiddenversion" ma:hidden="true" ma:internalName="owshiddenversion" ma:readOnly="true">
      <xsd:simpleType>
        <xsd:restriction base="dms:Unknown"/>
      </xsd:simpleType>
    </xsd:element>
    <xsd:element name="_UIVersion" ma:index="63" nillable="true" ma:displayName="UI Version" ma:hidden="true" ma:internalName="_UIVersion" ma:readOnly="true">
      <xsd:simpleType>
        <xsd:restriction base="dms:Unknown"/>
      </xsd:simpleType>
    </xsd:element>
    <xsd:element name="_UIVersionString" ma:index="64" nillable="true" ma:displayName="Version" ma:internalName="_UIVersionString" ma:readOnly="true">
      <xsd:simpleType>
        <xsd:restriction base="dms:Text"/>
      </xsd:simpleType>
    </xsd:element>
    <xsd:element name="InstanceID" ma:index="65" nillable="true" ma:displayName="Instance ID" ma:hidden="true" ma:internalName="InstanceID" ma:readOnly="true">
      <xsd:simpleType>
        <xsd:restriction base="dms:Unknown"/>
      </xsd:simpleType>
    </xsd:element>
    <xsd:element name="Order" ma:index="66" nillable="true" ma:displayName="Order" ma:hidden="true" ma:internalName="Order">
      <xsd:simpleType>
        <xsd:restriction base="dms:Number"/>
      </xsd:simpleType>
    </xsd:element>
    <xsd:element name="GUID" ma:index="67" nillable="true" ma:displayName="GUID" ma:hidden="true" ma:internalName="GUID" ma:readOnly="true">
      <xsd:simpleType>
        <xsd:restriction base="dms:Unknown"/>
      </xsd:simpleType>
    </xsd:element>
    <xsd:element name="WorkflowVersion" ma:index="68" nillable="true" ma:displayName="Workflow Version" ma:hidden="true" ma:internalName="WorkflowVersion" ma:readOnly="true">
      <xsd:simpleType>
        <xsd:restriction base="dms:Unknown"/>
      </xsd:simpleType>
    </xsd:element>
    <xsd:element name="WorkflowInstanceID" ma:index="69" nillable="true" ma:displayName="Workflow Instance ID" ma:hidden="true" ma:internalName="WorkflowInstanceID" ma:readOnly="true">
      <xsd:simpleType>
        <xsd:restriction base="dms:Unknown"/>
      </xsd:simpleType>
    </xsd:element>
    <xsd:element name="ParentVersionString" ma:index="70" nillable="true" ma:displayName="Source Version (Converted Document)" ma:hidden="true" ma:list="Docs" ma:internalName="ParentVersionString" ma:readOnly="true" ma:showField="ParentVersionString">
      <xsd:simpleType>
        <xsd:restriction base="dms:Lookup"/>
      </xsd:simpleType>
    </xsd:element>
    <xsd:element name="ParentLeafName" ma:index="71" nillable="true" ma:displayName="Source Name (Converted Document)" ma:hidden="true" ma:list="Docs" ma:internalName="ParentLeafName" ma:readOnly="true" ma:showField="ParentLeafName">
      <xsd:simpleType>
        <xsd:restriction base="dms:Lookup"/>
      </xsd:simpleType>
    </xsd:element>
    <xsd:element name="DocConcurrencyNumber" ma:index="72" nillable="true" ma:displayName="Document Concurrency Number" ma:hidden="true" ma:list="Docs" ma:internalName="DocConcurrencyNumber" ma:readOnly="true" ma:showField="DocConcurrencyNumber">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696890a7-2738-473a-8580-15948eca3069" elementFormDefault="qualified">
    <xsd:import namespace="http://schemas.microsoft.com/office/2006/documentManagement/types"/>
    <xsd:import namespace="http://schemas.microsoft.com/office/infopath/2007/PartnerControls"/>
    <xsd:element name="_dlc_DocId" ma:index="75" nillable="true" ma:displayName="Document ID Value" ma:description="The value of the document ID assigned to this item." ma:internalName="_dlc_DocId" ma:readOnly="true">
      <xsd:simpleType>
        <xsd:restriction base="dms:Text"/>
      </xsd:simpleType>
    </xsd:element>
    <xsd:element name="_dlc_DocIdUrl" ma:index="7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7"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8"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631425-235C-4781-93DD-7928AF7173EF}">
  <ds:schemaRefs>
    <ds:schemaRef ds:uri="http://schemas.openxmlformats.org/package/2006/metadata/core-properties"/>
    <ds:schemaRef ds:uri="http://www.w3.org/XML/1998/namespace"/>
    <ds:schemaRef ds:uri="http://purl.org/dc/dcmitype/"/>
    <ds:schemaRef ds:uri="http://schemas.microsoft.com/office/2006/metadata/properties"/>
    <ds:schemaRef ds:uri="http://purl.org/dc/elements/1.1/"/>
    <ds:schemaRef ds:uri="http://schemas.microsoft.com/office/2006/documentManagement/types"/>
    <ds:schemaRef ds:uri="http://schemas.microsoft.com/sharepoint/v3"/>
    <ds:schemaRef ds:uri="http://schemas.microsoft.com/office/infopath/2007/PartnerControls"/>
    <ds:schemaRef ds:uri="696890a7-2738-473a-8580-15948eca3069"/>
    <ds:schemaRef ds:uri="http://purl.org/dc/terms/"/>
  </ds:schemaRefs>
</ds:datastoreItem>
</file>

<file path=customXml/itemProps2.xml><?xml version="1.0" encoding="utf-8"?>
<ds:datastoreItem xmlns:ds="http://schemas.openxmlformats.org/officeDocument/2006/customXml" ds:itemID="{EBB62213-8F90-4EF1-A6A4-641F0452CB52}">
  <ds:schemaRefs>
    <ds:schemaRef ds:uri="http://schemas.microsoft.com/sharepoint/v3/contenttype/forms"/>
  </ds:schemaRefs>
</ds:datastoreItem>
</file>

<file path=customXml/itemProps3.xml><?xml version="1.0" encoding="utf-8"?>
<ds:datastoreItem xmlns:ds="http://schemas.openxmlformats.org/officeDocument/2006/customXml" ds:itemID="{DFBE2CE3-A764-49E9-945D-1AE464F7016A}">
  <ds:schemaRefs>
    <ds:schemaRef ds:uri="http://schemas.microsoft.com/sharepoint/events"/>
  </ds:schemaRefs>
</ds:datastoreItem>
</file>

<file path=customXml/itemProps4.xml><?xml version="1.0" encoding="utf-8"?>
<ds:datastoreItem xmlns:ds="http://schemas.openxmlformats.org/officeDocument/2006/customXml" ds:itemID="{9537DA68-33FD-40D7-963A-955D4E055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6890a7-2738-473a-8580-15948eca30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Levi9 Basic presentation template_rebranding_2016</Template>
  <TotalTime>36</TotalTime>
  <Words>413</Words>
  <Application>Microsoft Office PowerPoint</Application>
  <PresentationFormat>On-screen Show (4:3)</PresentationFormat>
  <Paragraphs>73</Paragraphs>
  <Slides>18</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vt:lpstr>
      <vt:lpstr>Calibri</vt:lpstr>
      <vt:lpstr>Helvetica Neue Light</vt:lpstr>
      <vt:lpstr>Title</vt:lpstr>
      <vt:lpstr>Office Thema</vt:lpstr>
      <vt:lpstr>Empty Thema</vt:lpstr>
      <vt:lpstr>MICROSERVICES - WebAPI</vt:lpstr>
      <vt:lpstr>INTRODUCTION</vt:lpstr>
      <vt:lpstr>MICROSERVICES ADVANTAGES</vt:lpstr>
      <vt:lpstr>MICROSERVICES DISADVANTAGES</vt:lpstr>
      <vt:lpstr>Communication Mechanisms</vt:lpstr>
      <vt:lpstr>API GATEWAY</vt:lpstr>
      <vt:lpstr>GIT</vt:lpstr>
      <vt:lpstr>GIT</vt:lpstr>
      <vt:lpstr>GIT</vt:lpstr>
      <vt:lpstr>GIT - DEMO</vt:lpstr>
      <vt:lpstr>.NET Core</vt:lpstr>
      <vt:lpstr>ASP.NET Core</vt:lpstr>
      <vt:lpstr>Web API</vt:lpstr>
      <vt:lpstr>REST</vt:lpstr>
      <vt:lpstr>Programming MODEL</vt:lpstr>
      <vt:lpstr>CONTENT NEGOTIATION</vt:lpstr>
      <vt:lpstr>WEB API DEMO</vt:lpstr>
      <vt:lpstr>One Common Goal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 WebAPI</dc:title>
  <dc:creator>Tudor Zavaliche</dc:creator>
  <cp:lastModifiedBy>Tudor Zavaliche</cp:lastModifiedBy>
  <cp:revision>10</cp:revision>
  <dcterms:created xsi:type="dcterms:W3CDTF">2017-03-07T07:40:06Z</dcterms:created>
  <dcterms:modified xsi:type="dcterms:W3CDTF">2017-03-09T07:53:37Z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0x010100E25DA1609B7607469C1AC9B6F8A6FE9D</vt:lpwstr>
  </property>
  <property fmtid="{D5CDD505-2E9C-101B-9397-08002B2CF9AE}" pid="3" name="_dlc_DocIdItemGuid">
    <vt:lpwstr>8e8c196d-e4eb-4971-8513-4fd2a4eb7288</vt:lpwstr>
  </property>
</Properties>
</file>